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DM Sans Bold" charset="1" panose="00000000000000000000"/>
      <p:regular r:id="rId35"/>
    </p:embeddedFont>
    <p:embeddedFont>
      <p:font typeface="DM Sans" charset="1" panose="00000000000000000000"/>
      <p:regular r:id="rId36"/>
    </p:embeddedFont>
    <p:embeddedFont>
      <p:font typeface="Radley" charset="1" panose="00000500000000000000"/>
      <p:regular r:id="rId37"/>
    </p:embeddedFont>
    <p:embeddedFont>
      <p:font typeface="Garet Bold" charset="1" panose="00000000000000000000"/>
      <p:regular r:id="rId38"/>
    </p:embeddedFont>
    <p:embeddedFont>
      <p:font typeface="Garet" charset="1" panose="00000000000000000000"/>
      <p:regular r:id="rId39"/>
    </p:embeddedFont>
    <p:embeddedFont>
      <p:font typeface="Varela Round" charset="1" panose="00000500000000000000"/>
      <p:regular r:id="rId40"/>
    </p:embeddedFont>
    <p:embeddedFont>
      <p:font typeface="Bebas Neue Bold" charset="1" panose="020B0606020202050201"/>
      <p:regular r:id="rId41"/>
    </p:embeddedFont>
    <p:embeddedFont>
      <p:font typeface="Open Sans Bold" charset="1" panose="020B0806030504020204"/>
      <p:regular r:id="rId42"/>
    </p:embeddedFont>
    <p:embeddedFont>
      <p:font typeface="Canva Sans" charset="1" panose="020B0503030501040103"/>
      <p:regular r:id="rId43"/>
    </p:embeddedFont>
    <p:embeddedFont>
      <p:font typeface="Canva Sans Bold" charset="1" panose="020B0803030501040103"/>
      <p:regular r:id="rId44"/>
    </p:embeddedFont>
    <p:embeddedFont>
      <p:font typeface="Canva Sans Italics" charset="1" panose="020B05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2.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9.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25.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24" Target="../media/image62.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https://github.com/Vinit2244/DistLearn" TargetMode="External" Type="http://schemas.openxmlformats.org/officeDocument/2006/relationships/hyperlink"/><Relationship Id="rId7" Target="../media/image72.png" Type="http://schemas.openxmlformats.org/officeDocument/2006/relationships/image"/><Relationship Id="rId8" Target="../media/image73.svg" Type="http://schemas.openxmlformats.org/officeDocument/2006/relationships/image"/><Relationship Id="rId9" Target="https://distlearn.onrender.com"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836208" y="2368196"/>
            <a:ext cx="8440662" cy="1499871"/>
          </a:xfrm>
          <a:prstGeom prst="rect">
            <a:avLst/>
          </a:prstGeom>
        </p:spPr>
        <p:txBody>
          <a:bodyPr anchor="t" rtlCol="false" tIns="0" lIns="0" bIns="0" rIns="0">
            <a:spAutoFit/>
          </a:bodyPr>
          <a:lstStyle/>
          <a:p>
            <a:pPr algn="l" marL="0" indent="0" lvl="0">
              <a:lnSpc>
                <a:spcPts val="11440"/>
              </a:lnSpc>
            </a:pPr>
            <a:r>
              <a:rPr lang="en-US" b="true" sz="11000" spc="-220">
                <a:solidFill>
                  <a:srgbClr val="2A2E30"/>
                </a:solidFill>
                <a:latin typeface="DM Sans Bold"/>
                <a:ea typeface="DM Sans Bold"/>
                <a:cs typeface="DM Sans Bold"/>
                <a:sym typeface="DM Sans Bold"/>
              </a:rPr>
              <a:t>DistLearn</a:t>
            </a:r>
          </a:p>
        </p:txBody>
      </p:sp>
      <p:sp>
        <p:nvSpPr>
          <p:cNvPr name="TextBox 6" id="6"/>
          <p:cNvSpPr txBox="true"/>
          <p:nvPr/>
        </p:nvSpPr>
        <p:spPr>
          <a:xfrm rot="0">
            <a:off x="1836208" y="7261579"/>
            <a:ext cx="8419291" cy="1590675"/>
          </a:xfrm>
          <a:prstGeom prst="rect">
            <a:avLst/>
          </a:prstGeom>
        </p:spPr>
        <p:txBody>
          <a:bodyPr anchor="t" rtlCol="false" tIns="0" lIns="0" bIns="0" rIns="0">
            <a:spAutoFit/>
          </a:bodyPr>
          <a:lstStyle/>
          <a:p>
            <a:pPr algn="l">
              <a:lnSpc>
                <a:spcPts val="4200"/>
              </a:lnSpc>
            </a:pPr>
            <a:r>
              <a:rPr lang="en-US" sz="3000" b="true">
                <a:solidFill>
                  <a:srgbClr val="2A2E30"/>
                </a:solidFill>
                <a:latin typeface="DM Sans Bold"/>
                <a:ea typeface="DM Sans Bold"/>
                <a:cs typeface="DM Sans Bold"/>
                <a:sym typeface="DM Sans Bold"/>
              </a:rPr>
              <a:t>Abhinav Raundhal </a:t>
            </a:r>
            <a:r>
              <a:rPr lang="en-US" sz="3000">
                <a:solidFill>
                  <a:srgbClr val="2A2E30"/>
                </a:solidFill>
                <a:latin typeface="DM Sans"/>
                <a:ea typeface="DM Sans"/>
                <a:cs typeface="DM Sans"/>
                <a:sym typeface="DM Sans"/>
              </a:rPr>
              <a:t>(2022101089)</a:t>
            </a:r>
          </a:p>
          <a:p>
            <a:pPr algn="l">
              <a:lnSpc>
                <a:spcPts val="4200"/>
              </a:lnSpc>
            </a:pPr>
            <a:r>
              <a:rPr lang="en-US" sz="3000" b="true">
                <a:solidFill>
                  <a:srgbClr val="2A2E30"/>
                </a:solidFill>
                <a:latin typeface="DM Sans Bold"/>
                <a:ea typeface="DM Sans Bold"/>
                <a:cs typeface="DM Sans Bold"/>
                <a:sym typeface="DM Sans Bold"/>
              </a:rPr>
              <a:t>Archisha Panda</a:t>
            </a:r>
            <a:r>
              <a:rPr lang="en-US" sz="3000">
                <a:solidFill>
                  <a:srgbClr val="2A2E30"/>
                </a:solidFill>
                <a:latin typeface="DM Sans"/>
                <a:ea typeface="DM Sans"/>
                <a:cs typeface="DM Sans"/>
                <a:sym typeface="DM Sans"/>
              </a:rPr>
              <a:t> (2022111019)</a:t>
            </a:r>
          </a:p>
          <a:p>
            <a:pPr algn="l" marL="0" indent="0" lvl="0">
              <a:lnSpc>
                <a:spcPts val="4200"/>
              </a:lnSpc>
              <a:spcBef>
                <a:spcPct val="0"/>
              </a:spcBef>
            </a:pPr>
            <a:r>
              <a:rPr lang="en-US" b="true" sz="3000">
                <a:solidFill>
                  <a:srgbClr val="2A2E30"/>
                </a:solidFill>
                <a:latin typeface="DM Sans Bold"/>
                <a:ea typeface="DM Sans Bold"/>
                <a:cs typeface="DM Sans Bold"/>
                <a:sym typeface="DM Sans Bold"/>
              </a:rPr>
              <a:t>Vinit Mehta</a:t>
            </a:r>
            <a:r>
              <a:rPr lang="en-US" sz="3000">
                <a:solidFill>
                  <a:srgbClr val="2A2E30"/>
                </a:solidFill>
                <a:latin typeface="DM Sans"/>
                <a:ea typeface="DM Sans"/>
                <a:cs typeface="DM Sans"/>
                <a:sym typeface="DM Sans"/>
              </a:rPr>
              <a:t> (2022111001)</a:t>
            </a:r>
          </a:p>
        </p:txBody>
      </p:sp>
      <p:sp>
        <p:nvSpPr>
          <p:cNvPr name="Freeform 7" id="7"/>
          <p:cNvSpPr/>
          <p:nvPr/>
        </p:nvSpPr>
        <p:spPr>
          <a:xfrm flipH="true" flipV="false" rot="0">
            <a:off x="10862439" y="2196746"/>
            <a:ext cx="6047444" cy="5893509"/>
          </a:xfrm>
          <a:custGeom>
            <a:avLst/>
            <a:gdLst/>
            <a:ahLst/>
            <a:cxnLst/>
            <a:rect r="r" b="b" t="t" l="l"/>
            <a:pathLst>
              <a:path h="5893509" w="6047444">
                <a:moveTo>
                  <a:pt x="6047444" y="0"/>
                </a:moveTo>
                <a:lnTo>
                  <a:pt x="0" y="0"/>
                </a:lnTo>
                <a:lnTo>
                  <a:pt x="0" y="5893508"/>
                </a:lnTo>
                <a:lnTo>
                  <a:pt x="6047444" y="5893508"/>
                </a:lnTo>
                <a:lnTo>
                  <a:pt x="60474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836208" y="4092384"/>
            <a:ext cx="8440662" cy="1370477"/>
          </a:xfrm>
          <a:prstGeom prst="rect">
            <a:avLst/>
          </a:prstGeom>
        </p:spPr>
        <p:txBody>
          <a:bodyPr anchor="t" rtlCol="false" tIns="0" lIns="0" bIns="0" rIns="0">
            <a:spAutoFit/>
          </a:bodyPr>
          <a:lstStyle/>
          <a:p>
            <a:pPr algn="l" marL="0" indent="0" lvl="0">
              <a:lnSpc>
                <a:spcPts val="5304"/>
              </a:lnSpc>
            </a:pPr>
            <a:r>
              <a:rPr lang="en-US" b="true" sz="5100" spc="-102">
                <a:solidFill>
                  <a:srgbClr val="187AAB"/>
                </a:solidFill>
                <a:latin typeface="DM Sans Bold"/>
                <a:ea typeface="DM Sans Bold"/>
                <a:cs typeface="DM Sans Bold"/>
                <a:sym typeface="DM Sans Bold"/>
              </a:rPr>
              <a:t>Distributed Federated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06103"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750063" y="2684055"/>
            <a:ext cx="7022616" cy="6179902"/>
          </a:xfrm>
          <a:custGeom>
            <a:avLst/>
            <a:gdLst/>
            <a:ahLst/>
            <a:cxnLst/>
            <a:rect r="r" b="b" t="t" l="l"/>
            <a:pathLst>
              <a:path h="6179902" w="7022616">
                <a:moveTo>
                  <a:pt x="0" y="0"/>
                </a:moveTo>
                <a:lnTo>
                  <a:pt x="7022615" y="0"/>
                </a:lnTo>
                <a:lnTo>
                  <a:pt x="7022615" y="6179902"/>
                </a:lnTo>
                <a:lnTo>
                  <a:pt x="0" y="6179902"/>
                </a:lnTo>
                <a:lnTo>
                  <a:pt x="0" y="0"/>
                </a:lnTo>
                <a:close/>
              </a:path>
            </a:pathLst>
          </a:custGeom>
          <a:blipFill>
            <a:blip r:embed="rId18"/>
            <a:stretch>
              <a:fillRect l="0" t="0" r="0" b="0"/>
            </a:stretch>
          </a:blipFill>
        </p:spPr>
      </p:sp>
      <p:sp>
        <p:nvSpPr>
          <p:cNvPr name="TextBox 55" id="55"/>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8" id="58"/>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06103"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673133" y="702316"/>
            <a:ext cx="7002587" cy="22358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Can we do better?</a:t>
            </a:r>
          </a:p>
        </p:txBody>
      </p:sp>
      <p:sp>
        <p:nvSpPr>
          <p:cNvPr name="TextBox 58" id="58"/>
          <p:cNvSpPr txBox="true"/>
          <p:nvPr/>
        </p:nvSpPr>
        <p:spPr>
          <a:xfrm rot="0">
            <a:off x="1133645" y="4140870"/>
            <a:ext cx="6081563" cy="4170665"/>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Communication overhead</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Clients send updates after </a:t>
            </a:r>
            <a:r>
              <a:rPr lang="en-US" sz="3425" i="true">
                <a:solidFill>
                  <a:srgbClr val="000000"/>
                </a:solidFill>
                <a:latin typeface="Canva Sans Italics"/>
                <a:ea typeface="Canva Sans Italics"/>
                <a:cs typeface="Canva Sans Italics"/>
                <a:sym typeface="Canva Sans Italics"/>
              </a:rPr>
              <a:t>every epoch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074240" y="5749205"/>
            <a:ext cx="12139519" cy="3642445"/>
            <a:chOff x="0" y="0"/>
            <a:chExt cx="16186026" cy="4856593"/>
          </a:xfrm>
        </p:grpSpPr>
        <p:sp>
          <p:nvSpPr>
            <p:cNvPr name="TextBox 6" id="6"/>
            <p:cNvSpPr txBox="true"/>
            <p:nvPr/>
          </p:nvSpPr>
          <p:spPr>
            <a:xfrm rot="0">
              <a:off x="1291060" y="4502052"/>
              <a:ext cx="13603906"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61860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FedAvg: Enhanced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717274" y="2360593"/>
            <a:ext cx="6958446" cy="7037619"/>
          </a:xfrm>
          <a:custGeom>
            <a:avLst/>
            <a:gdLst/>
            <a:ahLst/>
            <a:cxnLst/>
            <a:rect r="r" b="b" t="t" l="l"/>
            <a:pathLst>
              <a:path h="7037619" w="6958446">
                <a:moveTo>
                  <a:pt x="0" y="0"/>
                </a:moveTo>
                <a:lnTo>
                  <a:pt x="6958446" y="0"/>
                </a:lnTo>
                <a:lnTo>
                  <a:pt x="6958446" y="7037619"/>
                </a:lnTo>
                <a:lnTo>
                  <a:pt x="0" y="7037619"/>
                </a:lnTo>
                <a:lnTo>
                  <a:pt x="0" y="0"/>
                </a:lnTo>
                <a:close/>
              </a:path>
            </a:pathLst>
          </a:custGeom>
          <a:blipFill>
            <a:blip r:embed="rId18"/>
            <a:stretch>
              <a:fillRect l="0" t="0" r="0" b="0"/>
            </a:stretch>
          </a:blipFill>
        </p:spPr>
      </p:sp>
      <p:sp>
        <p:nvSpPr>
          <p:cNvPr name="TextBox 55" id="55"/>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8" id="58"/>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(Accuracy)</a:t>
            </a:r>
          </a:p>
        </p:txBody>
      </p:sp>
      <p:grpSp>
        <p:nvGrpSpPr>
          <p:cNvPr name="Group 6" id="6"/>
          <p:cNvGrpSpPr/>
          <p:nvPr/>
        </p:nvGrpSpPr>
        <p:grpSpPr>
          <a:xfrm rot="0">
            <a:off x="1332192" y="1908858"/>
            <a:ext cx="6791035" cy="3350463"/>
            <a:chOff x="0" y="0"/>
            <a:chExt cx="9054714" cy="4467284"/>
          </a:xfrm>
        </p:grpSpPr>
        <p:sp>
          <p:nvSpPr>
            <p:cNvPr name="Freeform 7" id="7"/>
            <p:cNvSpPr/>
            <p:nvPr/>
          </p:nvSpPr>
          <p:spPr>
            <a:xfrm flipH="false" flipV="false" rot="0">
              <a:off x="0" y="0"/>
              <a:ext cx="9054714" cy="3882208"/>
            </a:xfrm>
            <a:custGeom>
              <a:avLst/>
              <a:gdLst/>
              <a:ahLst/>
              <a:cxnLst/>
              <a:rect r="r" b="b" t="t" l="l"/>
              <a:pathLst>
                <a:path h="3882208" w="9054714">
                  <a:moveTo>
                    <a:pt x="0" y="0"/>
                  </a:moveTo>
                  <a:lnTo>
                    <a:pt x="9054714" y="0"/>
                  </a:lnTo>
                  <a:lnTo>
                    <a:pt x="9054714" y="3882208"/>
                  </a:lnTo>
                  <a:lnTo>
                    <a:pt x="0" y="3882208"/>
                  </a:lnTo>
                  <a:lnTo>
                    <a:pt x="0" y="0"/>
                  </a:lnTo>
                  <a:close/>
                </a:path>
              </a:pathLst>
            </a:custGeom>
            <a:blipFill>
              <a:blip r:embed="rId2"/>
              <a:stretch>
                <a:fillRect l="0" t="0" r="0" b="0"/>
              </a:stretch>
            </a:blipFill>
          </p:spPr>
        </p:sp>
        <p:sp>
          <p:nvSpPr>
            <p:cNvPr name="TextBox 8" id="8"/>
            <p:cNvSpPr txBox="true"/>
            <p:nvPr/>
          </p:nvSpPr>
          <p:spPr>
            <a:xfrm rot="0">
              <a:off x="3062624" y="3903928"/>
              <a:ext cx="2929465" cy="563356"/>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Diabetes MLP</a:t>
              </a:r>
            </a:p>
          </p:txBody>
        </p:sp>
      </p:grpSp>
      <p:grpSp>
        <p:nvGrpSpPr>
          <p:cNvPr name="Group 9" id="9"/>
          <p:cNvGrpSpPr/>
          <p:nvPr/>
        </p:nvGrpSpPr>
        <p:grpSpPr>
          <a:xfrm rot="0">
            <a:off x="5829284" y="5786748"/>
            <a:ext cx="6671637" cy="3291556"/>
            <a:chOff x="0" y="0"/>
            <a:chExt cx="8895516" cy="4388741"/>
          </a:xfrm>
        </p:grpSpPr>
        <p:sp>
          <p:nvSpPr>
            <p:cNvPr name="Freeform 10" id="10"/>
            <p:cNvSpPr/>
            <p:nvPr/>
          </p:nvSpPr>
          <p:spPr>
            <a:xfrm flipH="false" flipV="false" rot="0">
              <a:off x="0" y="0"/>
              <a:ext cx="8895516" cy="3813952"/>
            </a:xfrm>
            <a:custGeom>
              <a:avLst/>
              <a:gdLst/>
              <a:ahLst/>
              <a:cxnLst/>
              <a:rect r="r" b="b" t="t" l="l"/>
              <a:pathLst>
                <a:path h="3813952" w="8895516">
                  <a:moveTo>
                    <a:pt x="0" y="0"/>
                  </a:moveTo>
                  <a:lnTo>
                    <a:pt x="8895516" y="0"/>
                  </a:lnTo>
                  <a:lnTo>
                    <a:pt x="8895516" y="3813952"/>
                  </a:lnTo>
                  <a:lnTo>
                    <a:pt x="0" y="3813952"/>
                  </a:lnTo>
                  <a:lnTo>
                    <a:pt x="0" y="0"/>
                  </a:lnTo>
                  <a:close/>
                </a:path>
              </a:pathLst>
            </a:custGeom>
            <a:blipFill>
              <a:blip r:embed="rId3"/>
              <a:stretch>
                <a:fillRect l="0" t="0" r="0" b="0"/>
              </a:stretch>
            </a:blipFill>
          </p:spPr>
        </p:sp>
        <p:sp>
          <p:nvSpPr>
            <p:cNvPr name="TextBox 11" id="11"/>
            <p:cNvSpPr txBox="true"/>
            <p:nvPr/>
          </p:nvSpPr>
          <p:spPr>
            <a:xfrm rot="0">
              <a:off x="2486883" y="3853335"/>
              <a:ext cx="3998406" cy="535406"/>
            </a:xfrm>
            <a:prstGeom prst="rect">
              <a:avLst/>
            </a:prstGeom>
          </p:spPr>
          <p:txBody>
            <a:bodyPr anchor="t" rtlCol="false" tIns="0" lIns="0" bIns="0" rIns="0">
              <a:spAutoFit/>
            </a:bodyPr>
            <a:lstStyle/>
            <a:p>
              <a:pPr algn="ctr">
                <a:lnSpc>
                  <a:spcPts val="3462"/>
                </a:lnSpc>
                <a:spcBef>
                  <a:spcPct val="0"/>
                </a:spcBef>
              </a:pPr>
              <a:r>
                <a:rPr lang="en-US" b="true" sz="2473">
                  <a:solidFill>
                    <a:srgbClr val="000000"/>
                  </a:solidFill>
                  <a:latin typeface="Canva Sans Bold"/>
                  <a:ea typeface="Canva Sans Bold"/>
                  <a:cs typeface="Canva Sans Bold"/>
                  <a:sym typeface="Canva Sans Bold"/>
                </a:rPr>
                <a:t>FashionMNIST CNN</a:t>
              </a:r>
            </a:p>
          </p:txBody>
        </p:sp>
      </p:grpSp>
      <p:grpSp>
        <p:nvGrpSpPr>
          <p:cNvPr name="Group 12" id="12"/>
          <p:cNvGrpSpPr/>
          <p:nvPr/>
        </p:nvGrpSpPr>
        <p:grpSpPr>
          <a:xfrm rot="0">
            <a:off x="10374711" y="2007660"/>
            <a:ext cx="6791035" cy="3350463"/>
            <a:chOff x="0" y="0"/>
            <a:chExt cx="9054714" cy="4467284"/>
          </a:xfrm>
        </p:grpSpPr>
        <p:sp>
          <p:nvSpPr>
            <p:cNvPr name="Freeform 13" id="13"/>
            <p:cNvSpPr/>
            <p:nvPr/>
          </p:nvSpPr>
          <p:spPr>
            <a:xfrm flipH="false" flipV="false" rot="0">
              <a:off x="0" y="0"/>
              <a:ext cx="9054714" cy="3882208"/>
            </a:xfrm>
            <a:custGeom>
              <a:avLst/>
              <a:gdLst/>
              <a:ahLst/>
              <a:cxnLst/>
              <a:rect r="r" b="b" t="t" l="l"/>
              <a:pathLst>
                <a:path h="3882208" w="9054714">
                  <a:moveTo>
                    <a:pt x="0" y="0"/>
                  </a:moveTo>
                  <a:lnTo>
                    <a:pt x="9054714" y="0"/>
                  </a:lnTo>
                  <a:lnTo>
                    <a:pt x="9054714" y="3882208"/>
                  </a:lnTo>
                  <a:lnTo>
                    <a:pt x="0" y="3882208"/>
                  </a:lnTo>
                  <a:lnTo>
                    <a:pt x="0" y="0"/>
                  </a:lnTo>
                  <a:close/>
                </a:path>
              </a:pathLst>
            </a:custGeom>
            <a:blipFill>
              <a:blip r:embed="rId4"/>
              <a:stretch>
                <a:fillRect l="0" t="0" r="0" b="0"/>
              </a:stretch>
            </a:blipFill>
          </p:spPr>
        </p:sp>
        <p:sp>
          <p:nvSpPr>
            <p:cNvPr name="TextBox 14" id="14"/>
            <p:cNvSpPr txBox="true"/>
            <p:nvPr/>
          </p:nvSpPr>
          <p:spPr>
            <a:xfrm rot="0">
              <a:off x="3284280" y="3903928"/>
              <a:ext cx="2486153" cy="563356"/>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MNIST MLP</a:t>
              </a:r>
            </a:p>
          </p:txBody>
        </p:sp>
      </p:grpSp>
      <p:grpSp>
        <p:nvGrpSpPr>
          <p:cNvPr name="Group 15" id="15"/>
          <p:cNvGrpSpPr/>
          <p:nvPr/>
        </p:nvGrpSpPr>
        <p:grpSpPr>
          <a:xfrm rot="0">
            <a:off x="13399196" y="6402904"/>
            <a:ext cx="3766551" cy="2059244"/>
            <a:chOff x="0" y="0"/>
            <a:chExt cx="5022068" cy="2745658"/>
          </a:xfrm>
        </p:grpSpPr>
        <p:grpSp>
          <p:nvGrpSpPr>
            <p:cNvPr name="Group 16" id="16"/>
            <p:cNvGrpSpPr/>
            <p:nvPr/>
          </p:nvGrpSpPr>
          <p:grpSpPr>
            <a:xfrm rot="0">
              <a:off x="0" y="0"/>
              <a:ext cx="5022068" cy="2745658"/>
              <a:chOff x="0" y="0"/>
              <a:chExt cx="992013" cy="542352"/>
            </a:xfrm>
          </p:grpSpPr>
          <p:sp>
            <p:nvSpPr>
              <p:cNvPr name="Freeform 17" id="17"/>
              <p:cNvSpPr/>
              <p:nvPr/>
            </p:nvSpPr>
            <p:spPr>
              <a:xfrm flipH="false" flipV="false" rot="0">
                <a:off x="0" y="0"/>
                <a:ext cx="992013" cy="542352"/>
              </a:xfrm>
              <a:custGeom>
                <a:avLst/>
                <a:gdLst/>
                <a:ahLst/>
                <a:cxnLst/>
                <a:rect r="r" b="b" t="t" l="l"/>
                <a:pathLst>
                  <a:path h="542352" w="992013">
                    <a:moveTo>
                      <a:pt x="30832" y="0"/>
                    </a:moveTo>
                    <a:lnTo>
                      <a:pt x="961182" y="0"/>
                    </a:lnTo>
                    <a:cubicBezTo>
                      <a:pt x="969359" y="0"/>
                      <a:pt x="977201" y="3248"/>
                      <a:pt x="982983" y="9030"/>
                    </a:cubicBezTo>
                    <a:cubicBezTo>
                      <a:pt x="988765" y="14812"/>
                      <a:pt x="992013" y="22655"/>
                      <a:pt x="992013" y="30832"/>
                    </a:cubicBezTo>
                    <a:lnTo>
                      <a:pt x="992013" y="511521"/>
                    </a:lnTo>
                    <a:cubicBezTo>
                      <a:pt x="992013" y="519698"/>
                      <a:pt x="988765" y="527540"/>
                      <a:pt x="982983" y="533322"/>
                    </a:cubicBezTo>
                    <a:cubicBezTo>
                      <a:pt x="977201" y="539104"/>
                      <a:pt x="969359" y="542352"/>
                      <a:pt x="961182" y="542352"/>
                    </a:cubicBezTo>
                    <a:lnTo>
                      <a:pt x="30832" y="542352"/>
                    </a:lnTo>
                    <a:cubicBezTo>
                      <a:pt x="22655" y="542352"/>
                      <a:pt x="14812" y="539104"/>
                      <a:pt x="9030" y="533322"/>
                    </a:cubicBezTo>
                    <a:cubicBezTo>
                      <a:pt x="3248" y="527540"/>
                      <a:pt x="0" y="519698"/>
                      <a:pt x="0" y="511521"/>
                    </a:cubicBezTo>
                    <a:lnTo>
                      <a:pt x="0" y="30832"/>
                    </a:lnTo>
                    <a:cubicBezTo>
                      <a:pt x="0" y="22655"/>
                      <a:pt x="3248" y="14812"/>
                      <a:pt x="9030" y="9030"/>
                    </a:cubicBezTo>
                    <a:cubicBezTo>
                      <a:pt x="14812" y="3248"/>
                      <a:pt x="22655" y="0"/>
                      <a:pt x="30832" y="0"/>
                    </a:cubicBezTo>
                    <a:close/>
                  </a:path>
                </a:pathLst>
              </a:custGeom>
              <a:solidFill>
                <a:srgbClr val="D4EDF4"/>
              </a:solidFill>
            </p:spPr>
          </p:sp>
          <p:sp>
            <p:nvSpPr>
              <p:cNvPr name="TextBox 18" id="18"/>
              <p:cNvSpPr txBox="true"/>
              <p:nvPr/>
            </p:nvSpPr>
            <p:spPr>
              <a:xfrm>
                <a:off x="0" y="0"/>
                <a:ext cx="992013" cy="542352"/>
              </a:xfrm>
              <a:prstGeom prst="rect">
                <a:avLst/>
              </a:prstGeom>
            </p:spPr>
            <p:txBody>
              <a:bodyPr anchor="ctr" rtlCol="false" tIns="50800" lIns="50800" bIns="50800" rIns="50800"/>
              <a:lstStyle/>
              <a:p>
                <a:pPr algn="ctr">
                  <a:lnSpc>
                    <a:spcPts val="1871"/>
                  </a:lnSpc>
                </a:pPr>
              </a:p>
            </p:txBody>
          </p:sp>
        </p:grpSp>
        <p:sp>
          <p:nvSpPr>
            <p:cNvPr name="TextBox 19" id="19"/>
            <p:cNvSpPr txBox="true"/>
            <p:nvPr/>
          </p:nvSpPr>
          <p:spPr>
            <a:xfrm rot="0">
              <a:off x="235701" y="184588"/>
              <a:ext cx="4483582" cy="23723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FedAvg takes much less communication rounds than FedSGD to reach a given certain accuracy level. Thus reducing the communication overhead.</a:t>
              </a:r>
            </a:p>
          </p:txBody>
        </p:sp>
      </p:grpSp>
      <p:sp>
        <p:nvSpPr>
          <p:cNvPr name="AutoShape 20" id="20"/>
          <p:cNvSpPr/>
          <p:nvPr/>
        </p:nvSpPr>
        <p:spPr>
          <a:xfrm flipH="true">
            <a:off x="12500921" y="7432526"/>
            <a:ext cx="898275" cy="0"/>
          </a:xfrm>
          <a:prstGeom prst="line">
            <a:avLst/>
          </a:prstGeom>
          <a:ln cap="flat" w="38100">
            <a:solidFill>
              <a:srgbClr val="1986CF"/>
            </a:solidFill>
            <a:prstDash val="sysDash"/>
            <a:headEnd type="oval" len="lg" w="lg"/>
            <a:tailEnd type="arrow" len="sm" w="med"/>
          </a:ln>
        </p:spPr>
      </p:sp>
      <p:sp>
        <p:nvSpPr>
          <p:cNvPr name="AutoShape 21" id="21"/>
          <p:cNvSpPr/>
          <p:nvPr/>
        </p:nvSpPr>
        <p:spPr>
          <a:xfrm flipV="true">
            <a:off x="15282471" y="4880530"/>
            <a:ext cx="0" cy="1522374"/>
          </a:xfrm>
          <a:prstGeom prst="line">
            <a:avLst/>
          </a:prstGeom>
          <a:ln cap="flat" w="38100">
            <a:solidFill>
              <a:srgbClr val="1986CF"/>
            </a:solidFill>
            <a:prstDash val="sysDash"/>
            <a:headEnd type="oval" len="lg" w="lg"/>
            <a:tailEnd type="arrow" len="sm" w="med"/>
          </a:ln>
        </p:spPr>
      </p:sp>
      <p:grpSp>
        <p:nvGrpSpPr>
          <p:cNvPr name="Group 22" id="22"/>
          <p:cNvGrpSpPr/>
          <p:nvPr/>
        </p:nvGrpSpPr>
        <p:grpSpPr>
          <a:xfrm rot="0">
            <a:off x="1028700" y="6402904"/>
            <a:ext cx="4121678" cy="2059244"/>
            <a:chOff x="0" y="0"/>
            <a:chExt cx="5495570" cy="2745658"/>
          </a:xfrm>
        </p:grpSpPr>
        <p:grpSp>
          <p:nvGrpSpPr>
            <p:cNvPr name="Group 23" id="23"/>
            <p:cNvGrpSpPr/>
            <p:nvPr/>
          </p:nvGrpSpPr>
          <p:grpSpPr>
            <a:xfrm rot="0">
              <a:off x="0" y="0"/>
              <a:ext cx="5495570" cy="2745658"/>
              <a:chOff x="0" y="0"/>
              <a:chExt cx="1085545" cy="542352"/>
            </a:xfrm>
          </p:grpSpPr>
          <p:sp>
            <p:nvSpPr>
              <p:cNvPr name="Freeform 24" id="24"/>
              <p:cNvSpPr/>
              <p:nvPr/>
            </p:nvSpPr>
            <p:spPr>
              <a:xfrm flipH="false" flipV="false" rot="0">
                <a:off x="0" y="0"/>
                <a:ext cx="1085545" cy="542352"/>
              </a:xfrm>
              <a:custGeom>
                <a:avLst/>
                <a:gdLst/>
                <a:ahLst/>
                <a:cxnLst/>
                <a:rect r="r" b="b" t="t" l="l"/>
                <a:pathLst>
                  <a:path h="542352" w="1085545">
                    <a:moveTo>
                      <a:pt x="28175" y="0"/>
                    </a:moveTo>
                    <a:lnTo>
                      <a:pt x="1057370" y="0"/>
                    </a:lnTo>
                    <a:cubicBezTo>
                      <a:pt x="1064842" y="0"/>
                      <a:pt x="1072009" y="2968"/>
                      <a:pt x="1077292" y="8252"/>
                    </a:cubicBezTo>
                    <a:cubicBezTo>
                      <a:pt x="1082576" y="13536"/>
                      <a:pt x="1085545" y="20703"/>
                      <a:pt x="1085545" y="28175"/>
                    </a:cubicBezTo>
                    <a:lnTo>
                      <a:pt x="1085545" y="514177"/>
                    </a:lnTo>
                    <a:cubicBezTo>
                      <a:pt x="1085545" y="529738"/>
                      <a:pt x="1072930" y="542352"/>
                      <a:pt x="1057370" y="542352"/>
                    </a:cubicBezTo>
                    <a:lnTo>
                      <a:pt x="28175" y="542352"/>
                    </a:lnTo>
                    <a:cubicBezTo>
                      <a:pt x="12614" y="542352"/>
                      <a:pt x="0" y="529738"/>
                      <a:pt x="0" y="514177"/>
                    </a:cubicBezTo>
                    <a:lnTo>
                      <a:pt x="0" y="28175"/>
                    </a:lnTo>
                    <a:cubicBezTo>
                      <a:pt x="0" y="12614"/>
                      <a:pt x="12614" y="0"/>
                      <a:pt x="28175" y="0"/>
                    </a:cubicBezTo>
                    <a:close/>
                  </a:path>
                </a:pathLst>
              </a:custGeom>
              <a:solidFill>
                <a:srgbClr val="D4EDF4"/>
              </a:solidFill>
            </p:spPr>
          </p:sp>
          <p:sp>
            <p:nvSpPr>
              <p:cNvPr name="TextBox 25" id="25"/>
              <p:cNvSpPr txBox="true"/>
              <p:nvPr/>
            </p:nvSpPr>
            <p:spPr>
              <a:xfrm>
                <a:off x="0" y="0"/>
                <a:ext cx="1085545" cy="542352"/>
              </a:xfrm>
              <a:prstGeom prst="rect">
                <a:avLst/>
              </a:prstGeom>
            </p:spPr>
            <p:txBody>
              <a:bodyPr anchor="ctr" rtlCol="false" tIns="50800" lIns="50800" bIns="50800" rIns="50800"/>
              <a:lstStyle/>
              <a:p>
                <a:pPr algn="ctr">
                  <a:lnSpc>
                    <a:spcPts val="1871"/>
                  </a:lnSpc>
                </a:pPr>
              </a:p>
            </p:txBody>
          </p:sp>
        </p:grpSp>
        <p:sp>
          <p:nvSpPr>
            <p:cNvPr name="TextBox 26" id="26"/>
            <p:cNvSpPr txBox="true"/>
            <p:nvPr/>
          </p:nvSpPr>
          <p:spPr>
            <a:xfrm rot="0">
              <a:off x="257924" y="184588"/>
              <a:ext cx="4906314" cy="23723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In case of binary classification task (simpler than multi-class classification), the difference in model performance increases multi-fold</a:t>
              </a:r>
            </a:p>
          </p:txBody>
        </p:sp>
      </p:grpSp>
      <p:sp>
        <p:nvSpPr>
          <p:cNvPr name="AutoShape 27" id="27"/>
          <p:cNvSpPr/>
          <p:nvPr/>
        </p:nvSpPr>
        <p:spPr>
          <a:xfrm flipV="true">
            <a:off x="3089539" y="4880530"/>
            <a:ext cx="0" cy="1522374"/>
          </a:xfrm>
          <a:prstGeom prst="line">
            <a:avLst/>
          </a:prstGeom>
          <a:ln cap="flat" w="38100">
            <a:solidFill>
              <a:srgbClr val="1986CF"/>
            </a:solidFill>
            <a:prstDash val="sysDash"/>
            <a:headEnd type="oval" len="lg" w="lg"/>
            <a:tailEnd type="arrow" len="sm" w="med"/>
          </a:ln>
        </p:spPr>
      </p:sp>
      <p:sp>
        <p:nvSpPr>
          <p:cNvPr name="AutoShape 28" id="28"/>
          <p:cNvSpPr/>
          <p:nvPr/>
        </p:nvSpPr>
        <p:spPr>
          <a:xfrm flipV="true">
            <a:off x="5150378" y="7432526"/>
            <a:ext cx="678906" cy="0"/>
          </a:xfrm>
          <a:prstGeom prst="line">
            <a:avLst/>
          </a:prstGeom>
          <a:ln cap="flat" w="38100">
            <a:solidFill>
              <a:srgbClr val="1986CF"/>
            </a:solidFill>
            <a:prstDash val="sysDash"/>
            <a:headEnd type="oval" len="lg" w="lg"/>
            <a:tailEnd type="arrow" len="sm" w="med"/>
          </a:ln>
        </p:spPr>
      </p:sp>
      <p:sp>
        <p:nvSpPr>
          <p:cNvPr name="TextBox 29" id="29"/>
          <p:cNvSpPr txBox="true"/>
          <p:nvPr/>
        </p:nvSpPr>
        <p:spPr>
          <a:xfrm rot="0">
            <a:off x="1028700" y="9201150"/>
            <a:ext cx="16230600" cy="3314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Even if we compare the number of overall internal rounds (epochs), then also FedAvg performs better than FedSGD.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(Accuracy)</a:t>
            </a:r>
          </a:p>
        </p:txBody>
      </p:sp>
      <p:sp>
        <p:nvSpPr>
          <p:cNvPr name="TextBox 6" id="6"/>
          <p:cNvSpPr txBox="true"/>
          <p:nvPr/>
        </p:nvSpPr>
        <p:spPr>
          <a:xfrm rot="0">
            <a:off x="1063955" y="2026314"/>
            <a:ext cx="16202295" cy="16535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Canva Sans Bold"/>
                <a:ea typeface="Canva Sans Bold"/>
                <a:cs typeface="Canva Sans Bold"/>
                <a:sym typeface="Canva Sans Bold"/>
              </a:rPr>
              <a:t>Note: Even if we compare the overall number of  internal rounds (epochs) instead of the communication rounds, then also FedAvg performs better than FedSGD.</a:t>
            </a:r>
          </a:p>
          <a:p>
            <a:pPr algn="ctr">
              <a:lnSpc>
                <a:spcPts val="3359"/>
              </a:lnSpc>
              <a:spcBef>
                <a:spcPct val="0"/>
              </a:spcBef>
            </a:pPr>
            <a:r>
              <a:rPr lang="en-US" b="true" sz="2400">
                <a:solidFill>
                  <a:srgbClr val="000000"/>
                </a:solidFill>
                <a:latin typeface="Canva Sans Bold"/>
                <a:ea typeface="Canva Sans Bold"/>
                <a:cs typeface="Canva Sans Bold"/>
                <a:sym typeface="Canva Sans Bold"/>
              </a:rPr>
              <a:t>What FedAvg achieves at the end of 5 communication rounds (total 15 internal rounds) is better than what FedSGD achieves at the end of 15 communication rounds.</a:t>
            </a:r>
          </a:p>
        </p:txBody>
      </p:sp>
      <p:grpSp>
        <p:nvGrpSpPr>
          <p:cNvPr name="Group 7" id="7"/>
          <p:cNvGrpSpPr/>
          <p:nvPr/>
        </p:nvGrpSpPr>
        <p:grpSpPr>
          <a:xfrm rot="0">
            <a:off x="1841761" y="4100936"/>
            <a:ext cx="14604478" cy="5157364"/>
            <a:chOff x="0" y="0"/>
            <a:chExt cx="19472638" cy="6876485"/>
          </a:xfrm>
        </p:grpSpPr>
        <p:sp>
          <p:nvSpPr>
            <p:cNvPr name="Freeform 8" id="8"/>
            <p:cNvSpPr/>
            <p:nvPr/>
          </p:nvSpPr>
          <p:spPr>
            <a:xfrm flipH="false" flipV="false" rot="0">
              <a:off x="2203885" y="0"/>
              <a:ext cx="15114905" cy="6480516"/>
            </a:xfrm>
            <a:custGeom>
              <a:avLst/>
              <a:gdLst/>
              <a:ahLst/>
              <a:cxnLst/>
              <a:rect r="r" b="b" t="t" l="l"/>
              <a:pathLst>
                <a:path h="6480516" w="15114905">
                  <a:moveTo>
                    <a:pt x="0" y="0"/>
                  </a:moveTo>
                  <a:lnTo>
                    <a:pt x="15114905" y="0"/>
                  </a:lnTo>
                  <a:lnTo>
                    <a:pt x="15114905" y="6480516"/>
                  </a:lnTo>
                  <a:lnTo>
                    <a:pt x="0" y="6480516"/>
                  </a:lnTo>
                  <a:lnTo>
                    <a:pt x="0" y="0"/>
                  </a:lnTo>
                  <a:close/>
                </a:path>
              </a:pathLst>
            </a:custGeom>
            <a:blipFill>
              <a:blip r:embed="rId2"/>
              <a:stretch>
                <a:fillRect l="0" t="0" r="0" b="0"/>
              </a:stretch>
            </a:blipFill>
          </p:spPr>
        </p:sp>
        <p:sp>
          <p:nvSpPr>
            <p:cNvPr name="TextBox 9" id="9"/>
            <p:cNvSpPr txBox="true"/>
            <p:nvPr/>
          </p:nvSpPr>
          <p:spPr>
            <a:xfrm rot="0">
              <a:off x="0" y="6442416"/>
              <a:ext cx="19472638" cy="434070"/>
            </a:xfrm>
            <a:prstGeom prst="rect">
              <a:avLst/>
            </a:prstGeom>
          </p:spPr>
          <p:txBody>
            <a:bodyPr anchor="t" rtlCol="false" tIns="0" lIns="0" bIns="0" rIns="0">
              <a:spAutoFit/>
            </a:bodyPr>
            <a:lstStyle/>
            <a:p>
              <a:pPr algn="ctr">
                <a:lnSpc>
                  <a:spcPts val="2771"/>
                </a:lnSpc>
                <a:spcBef>
                  <a:spcPct val="0"/>
                </a:spcBef>
              </a:pPr>
              <a:r>
                <a:rPr lang="en-US" b="true" sz="1979">
                  <a:solidFill>
                    <a:srgbClr val="000000"/>
                  </a:solidFill>
                  <a:latin typeface="Canva Sans Bold"/>
                  <a:ea typeface="Canva Sans Bold"/>
                  <a:cs typeface="Canva Sans Bold"/>
                  <a:sym typeface="Canva Sans Bold"/>
                </a:rPr>
                <a:t>Diabetes MLP (FedAvg with 3 internal epohs)</a:t>
              </a:r>
            </a:p>
          </p:txBody>
        </p:sp>
        <p:sp>
          <p:nvSpPr>
            <p:cNvPr name="AutoShape 10" id="10"/>
            <p:cNvSpPr/>
            <p:nvPr/>
          </p:nvSpPr>
          <p:spPr>
            <a:xfrm>
              <a:off x="5088321" y="5064631"/>
              <a:ext cx="3030374" cy="0"/>
            </a:xfrm>
            <a:prstGeom prst="line">
              <a:avLst/>
            </a:prstGeom>
            <a:ln cap="flat" w="22586">
              <a:solidFill>
                <a:srgbClr val="000000"/>
              </a:solidFill>
              <a:prstDash val="sysDash"/>
              <a:headEnd type="none" len="sm" w="sm"/>
              <a:tailEnd type="none" len="sm" w="sm"/>
            </a:ln>
          </p:spPr>
        </p:sp>
        <p:sp>
          <p:nvSpPr>
            <p:cNvPr name="AutoShape 11" id="11"/>
            <p:cNvSpPr/>
            <p:nvPr/>
          </p:nvSpPr>
          <p:spPr>
            <a:xfrm flipH="true">
              <a:off x="8100493" y="4701437"/>
              <a:ext cx="0" cy="363194"/>
            </a:xfrm>
            <a:prstGeom prst="line">
              <a:avLst/>
            </a:prstGeom>
            <a:ln cap="flat" w="22586">
              <a:solidFill>
                <a:srgbClr val="000000"/>
              </a:solidFill>
              <a:prstDash val="sysDash"/>
              <a:headEnd type="none" len="sm" w="sm"/>
              <a:tailEnd type="none" len="sm" w="sm"/>
            </a:ln>
          </p:spPr>
        </p:sp>
        <p:sp>
          <p:nvSpPr>
            <p:cNvPr name="AutoShape 12" id="12"/>
            <p:cNvSpPr/>
            <p:nvPr/>
          </p:nvSpPr>
          <p:spPr>
            <a:xfrm>
              <a:off x="12567897" y="1520742"/>
              <a:ext cx="0" cy="73214"/>
            </a:xfrm>
            <a:prstGeom prst="line">
              <a:avLst/>
            </a:prstGeom>
            <a:ln cap="flat" w="22586">
              <a:solidFill>
                <a:srgbClr val="000000"/>
              </a:solidFill>
              <a:prstDash val="sysDash"/>
              <a:headEnd type="none" len="sm" w="sm"/>
              <a:tailEnd type="none" len="sm" w="sm"/>
            </a:ln>
          </p:spPr>
        </p:sp>
        <p:sp>
          <p:nvSpPr>
            <p:cNvPr name="AutoShape 13" id="13"/>
            <p:cNvSpPr/>
            <p:nvPr/>
          </p:nvSpPr>
          <p:spPr>
            <a:xfrm flipH="true">
              <a:off x="12567897" y="1593957"/>
              <a:ext cx="2983853" cy="0"/>
            </a:xfrm>
            <a:prstGeom prst="line">
              <a:avLst/>
            </a:prstGeom>
            <a:ln cap="flat" w="22586">
              <a:solidFill>
                <a:srgbClr val="000000"/>
              </a:solidFill>
              <a:prstDash val="sysDash"/>
              <a:headEnd type="none" len="sm" w="sm"/>
              <a:tailEnd type="none" len="sm" w="sm"/>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049802" y="7818329"/>
            <a:ext cx="16230600" cy="582869"/>
            <a:chOff x="0" y="0"/>
            <a:chExt cx="21640800" cy="777158"/>
          </a:xfrm>
        </p:grpSpPr>
        <p:grpSp>
          <p:nvGrpSpPr>
            <p:cNvPr name="Group 6" id="6"/>
            <p:cNvGrpSpPr/>
            <p:nvPr/>
          </p:nvGrpSpPr>
          <p:grpSpPr>
            <a:xfrm rot="0">
              <a:off x="0" y="0"/>
              <a:ext cx="21640800" cy="777158"/>
              <a:chOff x="0" y="0"/>
              <a:chExt cx="4274726" cy="153513"/>
            </a:xfrm>
          </p:grpSpPr>
          <p:sp>
            <p:nvSpPr>
              <p:cNvPr name="Freeform 7" id="7"/>
              <p:cNvSpPr/>
              <p:nvPr/>
            </p:nvSpPr>
            <p:spPr>
              <a:xfrm flipH="false" flipV="false" rot="0">
                <a:off x="0" y="0"/>
                <a:ext cx="4274726" cy="153513"/>
              </a:xfrm>
              <a:custGeom>
                <a:avLst/>
                <a:gdLst/>
                <a:ahLst/>
                <a:cxnLst/>
                <a:rect r="r" b="b" t="t" l="l"/>
                <a:pathLst>
                  <a:path h="153513" w="4274726">
                    <a:moveTo>
                      <a:pt x="7155" y="0"/>
                    </a:moveTo>
                    <a:lnTo>
                      <a:pt x="4267571" y="0"/>
                    </a:lnTo>
                    <a:cubicBezTo>
                      <a:pt x="4271523" y="0"/>
                      <a:pt x="4274726" y="3203"/>
                      <a:pt x="4274726" y="7155"/>
                    </a:cubicBezTo>
                    <a:lnTo>
                      <a:pt x="4274726" y="146358"/>
                    </a:lnTo>
                    <a:cubicBezTo>
                      <a:pt x="4274726" y="148255"/>
                      <a:pt x="4273972" y="150075"/>
                      <a:pt x="4272630" y="151417"/>
                    </a:cubicBezTo>
                    <a:cubicBezTo>
                      <a:pt x="4271289" y="152759"/>
                      <a:pt x="4269468" y="153513"/>
                      <a:pt x="4267571" y="153513"/>
                    </a:cubicBezTo>
                    <a:lnTo>
                      <a:pt x="7155" y="153513"/>
                    </a:lnTo>
                    <a:cubicBezTo>
                      <a:pt x="5257" y="153513"/>
                      <a:pt x="3437" y="152759"/>
                      <a:pt x="2096" y="151417"/>
                    </a:cubicBezTo>
                    <a:cubicBezTo>
                      <a:pt x="754" y="150075"/>
                      <a:pt x="0" y="148255"/>
                      <a:pt x="0" y="146358"/>
                    </a:cubicBezTo>
                    <a:lnTo>
                      <a:pt x="0" y="7155"/>
                    </a:lnTo>
                    <a:cubicBezTo>
                      <a:pt x="0" y="5257"/>
                      <a:pt x="754" y="3437"/>
                      <a:pt x="2096" y="2096"/>
                    </a:cubicBezTo>
                    <a:cubicBezTo>
                      <a:pt x="3437" y="754"/>
                      <a:pt x="5257" y="0"/>
                      <a:pt x="7155" y="0"/>
                    </a:cubicBezTo>
                    <a:close/>
                  </a:path>
                </a:pathLst>
              </a:custGeom>
              <a:solidFill>
                <a:srgbClr val="D4EDF4"/>
              </a:solidFill>
            </p:spPr>
          </p:sp>
          <p:sp>
            <p:nvSpPr>
              <p:cNvPr name="TextBox 8" id="8"/>
              <p:cNvSpPr txBox="true"/>
              <p:nvPr/>
            </p:nvSpPr>
            <p:spPr>
              <a:xfrm>
                <a:off x="0" y="0"/>
                <a:ext cx="4274726" cy="153513"/>
              </a:xfrm>
              <a:prstGeom prst="rect">
                <a:avLst/>
              </a:prstGeom>
            </p:spPr>
            <p:txBody>
              <a:bodyPr anchor="ctr" rtlCol="false" tIns="50800" lIns="50800" bIns="50800" rIns="50800"/>
              <a:lstStyle/>
              <a:p>
                <a:pPr algn="ctr">
                  <a:lnSpc>
                    <a:spcPts val="1871"/>
                  </a:lnSpc>
                </a:pPr>
              </a:p>
            </p:txBody>
          </p:sp>
        </p:grpSp>
        <p:sp>
          <p:nvSpPr>
            <p:cNvPr name="TextBox 9" id="9"/>
            <p:cNvSpPr txBox="true"/>
            <p:nvPr/>
          </p:nvSpPr>
          <p:spPr>
            <a:xfrm rot="0">
              <a:off x="1015671" y="184588"/>
              <a:ext cx="19320390" cy="4038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FedAvg takes approximately 3x the time for FedSGD (Internal epochs = 3 for FedAvg here)</a:t>
              </a:r>
            </a:p>
          </p:txBody>
        </p:sp>
      </p:grpSp>
      <p:sp>
        <p:nvSpPr>
          <p:cNvPr name="Freeform 10" id="10"/>
          <p:cNvSpPr/>
          <p:nvPr/>
        </p:nvSpPr>
        <p:spPr>
          <a:xfrm flipH="false" flipV="false" rot="0">
            <a:off x="1049802" y="1742074"/>
            <a:ext cx="16230600" cy="5416963"/>
          </a:xfrm>
          <a:custGeom>
            <a:avLst/>
            <a:gdLst/>
            <a:ahLst/>
            <a:cxnLst/>
            <a:rect r="r" b="b" t="t" l="l"/>
            <a:pathLst>
              <a:path h="5416963" w="16230600">
                <a:moveTo>
                  <a:pt x="0" y="0"/>
                </a:moveTo>
                <a:lnTo>
                  <a:pt x="16230600" y="0"/>
                </a:lnTo>
                <a:lnTo>
                  <a:pt x="16230600" y="5416963"/>
                </a:lnTo>
                <a:lnTo>
                  <a:pt x="0" y="5416963"/>
                </a:lnTo>
                <a:lnTo>
                  <a:pt x="0" y="0"/>
                </a:lnTo>
                <a:close/>
              </a:path>
            </a:pathLst>
          </a:custGeom>
          <a:blipFill>
            <a:blip r:embed="rId2"/>
            <a:stretch>
              <a:fillRect l="0" t="0" r="0" b="0"/>
            </a:stretch>
          </a:blipFill>
        </p:spPr>
      </p:sp>
      <p:sp>
        <p:nvSpPr>
          <p:cNvPr name="TextBox 11" id="11"/>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(Time)</a:t>
            </a:r>
          </a:p>
        </p:txBody>
      </p:sp>
      <p:sp>
        <p:nvSpPr>
          <p:cNvPr name="TextBox 12" id="12"/>
          <p:cNvSpPr txBox="true"/>
          <p:nvPr/>
        </p:nvSpPr>
        <p:spPr>
          <a:xfrm rot="0">
            <a:off x="1049802" y="8623685"/>
            <a:ext cx="16230600" cy="10172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Diabetes MLP is a very small model compared to MNIST MLP/Fashion MNIST CNN so the internal training time for Diabetes MLP is less than the communication overhead, whereas in the other two the communication overhead is negligible as compared to the internal train time. Thus the anomaly in the 3x time for Diabetes MLP.</a:t>
            </a:r>
          </a:p>
        </p:txBody>
      </p:sp>
      <p:sp>
        <p:nvSpPr>
          <p:cNvPr name="TextBox 13" id="13"/>
          <p:cNvSpPr txBox="true"/>
          <p:nvPr/>
        </p:nvSpPr>
        <p:spPr>
          <a:xfrm rot="0">
            <a:off x="1049802" y="7101887"/>
            <a:ext cx="16230600" cy="436804"/>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Time taken FedSGD vs FedAvg on all 3 models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430913" y="717370"/>
            <a:ext cx="7463882" cy="2621664"/>
          </a:xfrm>
          <a:prstGeom prst="rect">
            <a:avLst/>
          </a:prstGeom>
        </p:spPr>
        <p:txBody>
          <a:bodyPr anchor="t" rtlCol="false" tIns="0" lIns="0" bIns="0" rIns="0">
            <a:spAutoFit/>
          </a:bodyPr>
          <a:lstStyle/>
          <a:p>
            <a:pPr algn="ctr" marL="0" indent="0" lvl="0">
              <a:lnSpc>
                <a:spcPts val="6867"/>
              </a:lnSpc>
            </a:pPr>
            <a:r>
              <a:rPr lang="en-US" b="true" sz="6300">
                <a:solidFill>
                  <a:srgbClr val="000000"/>
                </a:solidFill>
                <a:latin typeface="Open Sans Bold"/>
                <a:ea typeface="Open Sans Bold"/>
                <a:cs typeface="Open Sans Bold"/>
                <a:sym typeface="Open Sans Bold"/>
              </a:rPr>
              <a:t>What if client data is non-uniformly distributed?</a:t>
            </a:r>
          </a:p>
        </p:txBody>
      </p:sp>
      <p:sp>
        <p:nvSpPr>
          <p:cNvPr name="TextBox 58" id="58"/>
          <p:cNvSpPr txBox="true"/>
          <p:nvPr/>
        </p:nvSpPr>
        <p:spPr>
          <a:xfrm rot="0">
            <a:off x="1133645" y="4429265"/>
            <a:ext cx="5522900" cy="4770740"/>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Each client is treated </a:t>
            </a:r>
            <a:r>
              <a:rPr lang="en-US" sz="3425" i="true">
                <a:solidFill>
                  <a:srgbClr val="000000"/>
                </a:solidFill>
                <a:latin typeface="Canva Sans Italics"/>
                <a:ea typeface="Canva Sans Italics"/>
                <a:cs typeface="Canva Sans Italics"/>
                <a:sym typeface="Canva Sans Italics"/>
              </a:rPr>
              <a:t>equally</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What about weights from clients which have bad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074240" y="5749205"/>
            <a:ext cx="12139519" cy="3642445"/>
            <a:chOff x="0" y="0"/>
            <a:chExt cx="16186026" cy="4856593"/>
          </a:xfrm>
        </p:grpSpPr>
        <p:sp>
          <p:nvSpPr>
            <p:cNvPr name="TextBox 6" id="6"/>
            <p:cNvSpPr txBox="true"/>
            <p:nvPr/>
          </p:nvSpPr>
          <p:spPr>
            <a:xfrm rot="0">
              <a:off x="1291060" y="4502052"/>
              <a:ext cx="13603906"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61860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FedAdp: Adaptive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986580" y="3730639"/>
            <a:ext cx="4314840" cy="3535619"/>
            <a:chOff x="0" y="0"/>
            <a:chExt cx="5753120" cy="4714158"/>
          </a:xfrm>
        </p:grpSpPr>
        <p:grpSp>
          <p:nvGrpSpPr>
            <p:cNvPr name="Group 6" id="6"/>
            <p:cNvGrpSpPr/>
            <p:nvPr/>
          </p:nvGrpSpPr>
          <p:grpSpPr>
            <a:xfrm rot="0">
              <a:off x="0" y="0"/>
              <a:ext cx="5753120" cy="4714158"/>
              <a:chOff x="0" y="0"/>
              <a:chExt cx="1136419" cy="931192"/>
            </a:xfrm>
          </p:grpSpPr>
          <p:sp>
            <p:nvSpPr>
              <p:cNvPr name="Freeform 7" id="7"/>
              <p:cNvSpPr/>
              <p:nvPr/>
            </p:nvSpPr>
            <p:spPr>
              <a:xfrm flipH="false" flipV="false" rot="0">
                <a:off x="0" y="0"/>
                <a:ext cx="1136419" cy="931192"/>
              </a:xfrm>
              <a:custGeom>
                <a:avLst/>
                <a:gdLst/>
                <a:ahLst/>
                <a:cxnLst/>
                <a:rect r="r" b="b" t="t" l="l"/>
                <a:pathLst>
                  <a:path h="931192" w="1136419">
                    <a:moveTo>
                      <a:pt x="26914" y="0"/>
                    </a:moveTo>
                    <a:lnTo>
                      <a:pt x="1109505" y="0"/>
                    </a:lnTo>
                    <a:cubicBezTo>
                      <a:pt x="1124369" y="0"/>
                      <a:pt x="1136419" y="12050"/>
                      <a:pt x="1136419" y="26914"/>
                    </a:cubicBezTo>
                    <a:lnTo>
                      <a:pt x="1136419" y="904278"/>
                    </a:lnTo>
                    <a:cubicBezTo>
                      <a:pt x="1136419" y="911416"/>
                      <a:pt x="1133583" y="918262"/>
                      <a:pt x="1128536" y="923309"/>
                    </a:cubicBezTo>
                    <a:cubicBezTo>
                      <a:pt x="1123489" y="928356"/>
                      <a:pt x="1116643" y="931192"/>
                      <a:pt x="1109505" y="931192"/>
                    </a:cubicBezTo>
                    <a:lnTo>
                      <a:pt x="26914" y="931192"/>
                    </a:lnTo>
                    <a:cubicBezTo>
                      <a:pt x="19776" y="931192"/>
                      <a:pt x="12930" y="928356"/>
                      <a:pt x="7883" y="923309"/>
                    </a:cubicBezTo>
                    <a:cubicBezTo>
                      <a:pt x="2836" y="918262"/>
                      <a:pt x="0" y="911416"/>
                      <a:pt x="0" y="904278"/>
                    </a:cubicBezTo>
                    <a:lnTo>
                      <a:pt x="0" y="26914"/>
                    </a:lnTo>
                    <a:cubicBezTo>
                      <a:pt x="0" y="19776"/>
                      <a:pt x="2836" y="12930"/>
                      <a:pt x="7883" y="7883"/>
                    </a:cubicBezTo>
                    <a:cubicBezTo>
                      <a:pt x="12930" y="2836"/>
                      <a:pt x="19776" y="0"/>
                      <a:pt x="26914" y="0"/>
                    </a:cubicBezTo>
                    <a:close/>
                  </a:path>
                </a:pathLst>
              </a:custGeom>
              <a:solidFill>
                <a:srgbClr val="D4EDF4"/>
              </a:solidFill>
            </p:spPr>
          </p:sp>
          <p:sp>
            <p:nvSpPr>
              <p:cNvPr name="TextBox 8" id="8"/>
              <p:cNvSpPr txBox="true"/>
              <p:nvPr/>
            </p:nvSpPr>
            <p:spPr>
              <a:xfrm>
                <a:off x="0" y="0"/>
                <a:ext cx="1136419" cy="931192"/>
              </a:xfrm>
              <a:prstGeom prst="rect">
                <a:avLst/>
              </a:prstGeom>
            </p:spPr>
            <p:txBody>
              <a:bodyPr anchor="ctr" rtlCol="false" tIns="50800" lIns="50800" bIns="50800" rIns="50800"/>
              <a:lstStyle/>
              <a:p>
                <a:pPr algn="ctr">
                  <a:lnSpc>
                    <a:spcPts val="1871"/>
                  </a:lnSpc>
                </a:pPr>
              </a:p>
            </p:txBody>
          </p:sp>
        </p:grpSp>
        <p:sp>
          <p:nvSpPr>
            <p:cNvPr name="TextBox 9" id="9"/>
            <p:cNvSpPr txBox="true"/>
            <p:nvPr/>
          </p:nvSpPr>
          <p:spPr>
            <a:xfrm rot="0">
              <a:off x="270012" y="184588"/>
              <a:ext cx="5136248" cy="4340860"/>
            </a:xfrm>
            <a:prstGeom prst="rect">
              <a:avLst/>
            </a:prstGeom>
          </p:spPr>
          <p:txBody>
            <a:bodyPr anchor="t" rtlCol="false" tIns="0" lIns="0" bIns="0" rIns="0">
              <a:spAutoFit/>
            </a:bodyPr>
            <a:lstStyle/>
            <a:p>
              <a:pPr algn="l">
                <a:lnSpc>
                  <a:spcPts val="2340"/>
                </a:lnSpc>
              </a:pPr>
              <a:r>
                <a:rPr lang="en-US" sz="2000" spc="38">
                  <a:solidFill>
                    <a:srgbClr val="1078DB"/>
                  </a:solidFill>
                  <a:latin typeface="Varela Round"/>
                  <a:ea typeface="Varela Round"/>
                  <a:cs typeface="Varela Round"/>
                  <a:sym typeface="Varela Round"/>
                </a:rPr>
                <a:t>Here number of data samples with each node = 600.</a:t>
              </a:r>
            </a:p>
            <a:p>
              <a:pPr algn="l">
                <a:lnSpc>
                  <a:spcPts val="2340"/>
                </a:lnSpc>
              </a:pPr>
            </a:p>
            <a:p>
              <a:pPr algn="l">
                <a:lnSpc>
                  <a:spcPts val="2340"/>
                </a:lnSpc>
              </a:pPr>
              <a:r>
                <a:rPr lang="en-US" sz="2000" spc="38">
                  <a:solidFill>
                    <a:srgbClr val="1078DB"/>
                  </a:solidFill>
                  <a:latin typeface="Varela Round"/>
                  <a:ea typeface="Varela Round"/>
                  <a:cs typeface="Varela Round"/>
                  <a:sym typeface="Varela Round"/>
                </a:rPr>
                <a:t>For IID nodes we randomly select 600 data samples for the original Dataset.</a:t>
              </a:r>
            </a:p>
            <a:p>
              <a:pPr algn="l">
                <a:lnSpc>
                  <a:spcPts val="2340"/>
                </a:lnSpc>
              </a:pPr>
            </a:p>
            <a:p>
              <a:pPr algn="l">
                <a:lnSpc>
                  <a:spcPts val="2340"/>
                </a:lnSpc>
              </a:pPr>
              <a:r>
                <a:rPr lang="en-US" sz="2000" spc="38">
                  <a:solidFill>
                    <a:srgbClr val="1078DB"/>
                  </a:solidFill>
                  <a:latin typeface="Varela Round"/>
                  <a:ea typeface="Varela Round"/>
                  <a:cs typeface="Varela Round"/>
                  <a:sym typeface="Varela Round"/>
                </a:rPr>
                <a:t>For Non-IID nodes we randomly select 600 data samples from a particular class in the original Dataset.</a:t>
              </a:r>
            </a:p>
          </p:txBody>
        </p:sp>
      </p:grpSp>
      <p:sp>
        <p:nvSpPr>
          <p:cNvPr name="Freeform 10" id="10"/>
          <p:cNvSpPr/>
          <p:nvPr/>
        </p:nvSpPr>
        <p:spPr>
          <a:xfrm flipH="false" flipV="false" rot="0">
            <a:off x="1028700" y="2789310"/>
            <a:ext cx="5303139" cy="5418278"/>
          </a:xfrm>
          <a:custGeom>
            <a:avLst/>
            <a:gdLst/>
            <a:ahLst/>
            <a:cxnLst/>
            <a:rect r="r" b="b" t="t" l="l"/>
            <a:pathLst>
              <a:path h="5418278" w="5303139">
                <a:moveTo>
                  <a:pt x="0" y="0"/>
                </a:moveTo>
                <a:lnTo>
                  <a:pt x="5303139" y="0"/>
                </a:lnTo>
                <a:lnTo>
                  <a:pt x="5303139" y="5418277"/>
                </a:lnTo>
                <a:lnTo>
                  <a:pt x="0" y="5418277"/>
                </a:lnTo>
                <a:lnTo>
                  <a:pt x="0" y="0"/>
                </a:lnTo>
                <a:close/>
              </a:path>
            </a:pathLst>
          </a:custGeom>
          <a:blipFill>
            <a:blip r:embed="rId2"/>
            <a:stretch>
              <a:fillRect l="0" t="0" r="0" b="0"/>
            </a:stretch>
          </a:blipFill>
        </p:spPr>
      </p:sp>
      <p:sp>
        <p:nvSpPr>
          <p:cNvPr name="Freeform 11" id="11"/>
          <p:cNvSpPr/>
          <p:nvPr/>
        </p:nvSpPr>
        <p:spPr>
          <a:xfrm flipH="false" flipV="false" rot="0">
            <a:off x="11956161" y="2789310"/>
            <a:ext cx="5303139" cy="5418278"/>
          </a:xfrm>
          <a:custGeom>
            <a:avLst/>
            <a:gdLst/>
            <a:ahLst/>
            <a:cxnLst/>
            <a:rect r="r" b="b" t="t" l="l"/>
            <a:pathLst>
              <a:path h="5418278" w="5303139">
                <a:moveTo>
                  <a:pt x="0" y="0"/>
                </a:moveTo>
                <a:lnTo>
                  <a:pt x="5303139" y="0"/>
                </a:lnTo>
                <a:lnTo>
                  <a:pt x="5303139" y="5418277"/>
                </a:lnTo>
                <a:lnTo>
                  <a:pt x="0" y="5418277"/>
                </a:lnTo>
                <a:lnTo>
                  <a:pt x="0" y="0"/>
                </a:lnTo>
                <a:close/>
              </a:path>
            </a:pathLst>
          </a:custGeom>
          <a:blipFill>
            <a:blip r:embed="rId3"/>
            <a:stretch>
              <a:fillRect l="0" t="0" r="0" b="0"/>
            </a:stretch>
          </a:blipFill>
        </p:spPr>
      </p:sp>
      <p:sp>
        <p:nvSpPr>
          <p:cNvPr name="TextBox 12" id="12"/>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Visualising data distribution</a:t>
            </a:r>
          </a:p>
        </p:txBody>
      </p:sp>
      <p:sp>
        <p:nvSpPr>
          <p:cNvPr name="TextBox 13" id="13"/>
          <p:cNvSpPr txBox="true"/>
          <p:nvPr/>
        </p:nvSpPr>
        <p:spPr>
          <a:xfrm rot="0">
            <a:off x="1028700" y="8308381"/>
            <a:ext cx="5303139"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2 IID + 8 Non-IID (FashionMNIST)</a:t>
            </a:r>
          </a:p>
        </p:txBody>
      </p:sp>
      <p:sp>
        <p:nvSpPr>
          <p:cNvPr name="TextBox 14" id="14"/>
          <p:cNvSpPr txBox="true"/>
          <p:nvPr/>
        </p:nvSpPr>
        <p:spPr>
          <a:xfrm rot="0">
            <a:off x="11956161" y="8308381"/>
            <a:ext cx="5303139"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8 IID + 2 Non-IID (FashionMNIST)</a:t>
            </a:r>
          </a:p>
        </p:txBody>
      </p:sp>
      <p:sp>
        <p:nvSpPr>
          <p:cNvPr name="TextBox 15" id="15"/>
          <p:cNvSpPr txBox="true"/>
          <p:nvPr/>
        </p:nvSpPr>
        <p:spPr>
          <a:xfrm rot="0">
            <a:off x="1028700" y="9201150"/>
            <a:ext cx="16230600" cy="3314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Since the original distribution is uniform across classes, the random selection for IID nodes also led to uniform distribution (class-wise) in IID nodes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7506051" y="4132737"/>
            <a:ext cx="9834707" cy="2103083"/>
            <a:chOff x="0" y="0"/>
            <a:chExt cx="13112942" cy="2804110"/>
          </a:xfrm>
        </p:grpSpPr>
        <p:sp>
          <p:nvSpPr>
            <p:cNvPr name="TextBox 6" id="6"/>
            <p:cNvSpPr txBox="true"/>
            <p:nvPr/>
          </p:nvSpPr>
          <p:spPr>
            <a:xfrm rot="0">
              <a:off x="2772244" y="2324686"/>
              <a:ext cx="7568454" cy="479424"/>
            </a:xfrm>
            <a:prstGeom prst="rect">
              <a:avLst/>
            </a:prstGeom>
          </p:spPr>
          <p:txBody>
            <a:bodyPr anchor="t" rtlCol="false" tIns="0" lIns="0" bIns="0" rIns="0">
              <a:spAutoFit/>
            </a:bodyPr>
            <a:lstStyle/>
            <a:p>
              <a:pPr algn="ctr" marL="0" indent="0" lvl="0">
                <a:lnSpc>
                  <a:spcPts val="2564"/>
                </a:lnSpc>
                <a:spcBef>
                  <a:spcPct val="0"/>
                </a:spcBef>
              </a:pPr>
              <a:r>
                <a:rPr lang="en-US" sz="2699">
                  <a:solidFill>
                    <a:srgbClr val="000000"/>
                  </a:solidFill>
                  <a:latin typeface="Radley"/>
                  <a:ea typeface="Radley"/>
                  <a:cs typeface="Radley"/>
                  <a:sym typeface="Radley"/>
                </a:rPr>
                <a:t>What is Federated Learning?</a:t>
              </a:r>
            </a:p>
          </p:txBody>
        </p:sp>
        <p:sp>
          <p:nvSpPr>
            <p:cNvPr name="TextBox 7" id="7"/>
            <p:cNvSpPr txBox="true"/>
            <p:nvPr/>
          </p:nvSpPr>
          <p:spPr>
            <a:xfrm rot="0">
              <a:off x="0" y="247650"/>
              <a:ext cx="13112942" cy="1780116"/>
            </a:xfrm>
            <a:prstGeom prst="rect">
              <a:avLst/>
            </a:prstGeom>
          </p:spPr>
          <p:txBody>
            <a:bodyPr anchor="t" rtlCol="false" tIns="0" lIns="0" bIns="0" rIns="0">
              <a:spAutoFit/>
            </a:bodyPr>
            <a:lstStyle/>
            <a:p>
              <a:pPr algn="ctr" marL="0" indent="0" lvl="0">
                <a:lnSpc>
                  <a:spcPts val="9399"/>
                </a:lnSpc>
              </a:pPr>
              <a:r>
                <a:rPr lang="en-US" b="true" sz="9999">
                  <a:solidFill>
                    <a:srgbClr val="000000"/>
                  </a:solidFill>
                  <a:latin typeface="Garet Bold"/>
                  <a:ea typeface="Garet Bold"/>
                  <a:cs typeface="Garet Bold"/>
                  <a:sym typeface="Garet Bold"/>
                </a:rPr>
                <a:t>Introduction</a:t>
              </a:r>
            </a:p>
          </p:txBody>
        </p:sp>
      </p:grpSp>
      <p:sp>
        <p:nvSpPr>
          <p:cNvPr name="Freeform 8" id="8"/>
          <p:cNvSpPr/>
          <p:nvPr/>
        </p:nvSpPr>
        <p:spPr>
          <a:xfrm flipH="false" flipV="false" rot="0">
            <a:off x="1555442" y="2584606"/>
            <a:ext cx="5950609" cy="5199345"/>
          </a:xfrm>
          <a:custGeom>
            <a:avLst/>
            <a:gdLst/>
            <a:ahLst/>
            <a:cxnLst/>
            <a:rect r="r" b="b" t="t" l="l"/>
            <a:pathLst>
              <a:path h="5199345" w="5950609">
                <a:moveTo>
                  <a:pt x="0" y="0"/>
                </a:moveTo>
                <a:lnTo>
                  <a:pt x="5950609" y="0"/>
                </a:lnTo>
                <a:lnTo>
                  <a:pt x="5950609" y="5199345"/>
                </a:lnTo>
                <a:lnTo>
                  <a:pt x="0" y="5199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117461"/>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7733027"/>
            <a:ext cx="347887" cy="347887"/>
          </a:xfrm>
          <a:custGeom>
            <a:avLst/>
            <a:gdLst/>
            <a:ahLst/>
            <a:cxnLst/>
            <a:rect r="r" b="b" t="t" l="l"/>
            <a:pathLst>
              <a:path h="347887" w="347887">
                <a:moveTo>
                  <a:pt x="0" y="0"/>
                </a:moveTo>
                <a:lnTo>
                  <a:pt x="347887" y="0"/>
                </a:lnTo>
                <a:lnTo>
                  <a:pt x="347887" y="347887"/>
                </a:lnTo>
                <a:lnTo>
                  <a:pt x="0" y="3478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7265015"/>
            <a:ext cx="0" cy="468012"/>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5915919"/>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3600602"/>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a:off x="10296876" y="7287528"/>
            <a:ext cx="6280794" cy="793386"/>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1256019" y="2306698"/>
            <a:ext cx="5895826" cy="7190031"/>
          </a:xfrm>
          <a:custGeom>
            <a:avLst/>
            <a:gdLst/>
            <a:ahLst/>
            <a:cxnLst/>
            <a:rect r="r" b="b" t="t" l="l"/>
            <a:pathLst>
              <a:path h="7190031" w="5895826">
                <a:moveTo>
                  <a:pt x="0" y="0"/>
                </a:moveTo>
                <a:lnTo>
                  <a:pt x="5895826" y="0"/>
                </a:lnTo>
                <a:lnTo>
                  <a:pt x="5895826" y="7190031"/>
                </a:lnTo>
                <a:lnTo>
                  <a:pt x="0" y="7190031"/>
                </a:lnTo>
                <a:lnTo>
                  <a:pt x="0" y="0"/>
                </a:lnTo>
                <a:close/>
              </a:path>
            </a:pathLst>
          </a:custGeom>
          <a:blipFill>
            <a:blip r:embed="rId18"/>
            <a:stretch>
              <a:fillRect l="0" t="0" r="0" b="0"/>
            </a:stretch>
          </a:blipFill>
        </p:spPr>
      </p:sp>
      <p:grpSp>
        <p:nvGrpSpPr>
          <p:cNvPr name="Group 55" id="55"/>
          <p:cNvGrpSpPr/>
          <p:nvPr/>
        </p:nvGrpSpPr>
        <p:grpSpPr>
          <a:xfrm rot="0">
            <a:off x="10122933" y="6896734"/>
            <a:ext cx="368281" cy="36828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57" id="57"/>
            <p:cNvSpPr txBox="true"/>
            <p:nvPr/>
          </p:nvSpPr>
          <p:spPr>
            <a:xfrm>
              <a:off x="76200" y="76200"/>
              <a:ext cx="660400" cy="660400"/>
            </a:xfrm>
            <a:prstGeom prst="rect">
              <a:avLst/>
            </a:prstGeom>
          </p:spPr>
          <p:txBody>
            <a:bodyPr anchor="ctr" rtlCol="false" tIns="50800" lIns="50800" bIns="50800" rIns="50800"/>
            <a:lstStyle/>
            <a:p>
              <a:pPr algn="ctr">
                <a:lnSpc>
                  <a:spcPts val="1871"/>
                </a:lnSpc>
              </a:pPr>
            </a:p>
          </p:txBody>
        </p:sp>
      </p:grpSp>
      <p:grpSp>
        <p:nvGrpSpPr>
          <p:cNvPr name="Group 58" id="58"/>
          <p:cNvGrpSpPr/>
          <p:nvPr/>
        </p:nvGrpSpPr>
        <p:grpSpPr>
          <a:xfrm rot="0">
            <a:off x="10258579" y="7032380"/>
            <a:ext cx="96988" cy="96988"/>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0" id="60"/>
            <p:cNvSpPr txBox="true"/>
            <p:nvPr/>
          </p:nvSpPr>
          <p:spPr>
            <a:xfrm>
              <a:off x="76200" y="76200"/>
              <a:ext cx="660400" cy="660400"/>
            </a:xfrm>
            <a:prstGeom prst="rect">
              <a:avLst/>
            </a:prstGeom>
          </p:spPr>
          <p:txBody>
            <a:bodyPr anchor="ctr" rtlCol="false" tIns="50800" lIns="50800" bIns="50800" rIns="50800"/>
            <a:lstStyle/>
            <a:p>
              <a:pPr algn="ctr">
                <a:lnSpc>
                  <a:spcPts val="1871"/>
                </a:lnSpc>
              </a:pPr>
            </a:p>
          </p:txBody>
        </p:sp>
      </p:grpSp>
      <p:sp>
        <p:nvSpPr>
          <p:cNvPr name="TextBox 61" id="61"/>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62" id="62"/>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63" id="63"/>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AutoShape 64" id="64"/>
          <p:cNvSpPr/>
          <p:nvPr/>
        </p:nvSpPr>
        <p:spPr>
          <a:xfrm flipH="true" flipV="true">
            <a:off x="10528206" y="7124036"/>
            <a:ext cx="6049465" cy="163492"/>
          </a:xfrm>
          <a:prstGeom prst="line">
            <a:avLst/>
          </a:prstGeom>
          <a:ln cap="flat" w="38100">
            <a:solidFill>
              <a:srgbClr val="064D6D"/>
            </a:solidFill>
            <a:prstDash val="solid"/>
            <a:headEnd type="none" len="sm" w="sm"/>
            <a:tailEnd type="arrow" len="sm" w="med"/>
          </a:ln>
        </p:spPr>
      </p:sp>
      <p:sp>
        <p:nvSpPr>
          <p:cNvPr name="AutoShape 65" id="65"/>
          <p:cNvSpPr/>
          <p:nvPr/>
        </p:nvSpPr>
        <p:spPr>
          <a:xfrm flipH="true">
            <a:off x="10563285" y="4480312"/>
            <a:ext cx="6014385" cy="2561207"/>
          </a:xfrm>
          <a:prstGeom prst="line">
            <a:avLst/>
          </a:prstGeom>
          <a:ln cap="flat" w="38100">
            <a:solidFill>
              <a:srgbClr val="064D6D"/>
            </a:solidFill>
            <a:prstDash val="solid"/>
            <a:headEnd type="none" len="sm" w="sm"/>
            <a:tailEnd type="arrow" len="sm" w="med"/>
          </a:ln>
        </p:spPr>
      </p:sp>
      <p:sp>
        <p:nvSpPr>
          <p:cNvPr name="AutoShape 66" id="66"/>
          <p:cNvSpPr/>
          <p:nvPr/>
        </p:nvSpPr>
        <p:spPr>
          <a:xfrm flipH="true">
            <a:off x="10545746" y="2164995"/>
            <a:ext cx="6129606" cy="4915879"/>
          </a:xfrm>
          <a:prstGeom prst="line">
            <a:avLst/>
          </a:prstGeom>
          <a:ln cap="flat" w="38100">
            <a:solidFill>
              <a:srgbClr val="064D6D"/>
            </a:solidFill>
            <a:prstDash val="solid"/>
            <a:headEnd type="none" len="sm" w="sm"/>
            <a:tailEnd type="arrow" len="sm" w="med"/>
          </a:ln>
        </p:spPr>
      </p:sp>
      <p:sp>
        <p:nvSpPr>
          <p:cNvPr name="AutoShape 67" id="67"/>
          <p:cNvSpPr/>
          <p:nvPr/>
        </p:nvSpPr>
        <p:spPr>
          <a:xfrm flipV="true">
            <a:off x="10307073" y="5143500"/>
            <a:ext cx="0" cy="1753234"/>
          </a:xfrm>
          <a:prstGeom prst="line">
            <a:avLst/>
          </a:prstGeom>
          <a:ln cap="flat" w="38100">
            <a:solidFill>
              <a:srgbClr val="064D6D"/>
            </a:solidFill>
            <a:prstDash val="solid"/>
            <a:headEnd type="none" len="sm" w="sm"/>
            <a:tailEnd type="arrow" len="sm" w="med"/>
          </a:ln>
        </p:spPr>
      </p:sp>
      <p:sp>
        <p:nvSpPr>
          <p:cNvPr name="TextBox 68" id="68"/>
          <p:cNvSpPr txBox="true"/>
          <p:nvPr/>
        </p:nvSpPr>
        <p:spPr>
          <a:xfrm rot="0">
            <a:off x="8748996" y="6667147"/>
            <a:ext cx="1202487" cy="82677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Calculate weights based on similarity of weight updates</a:t>
            </a:r>
          </a:p>
        </p:txBody>
      </p:sp>
      <p:sp>
        <p:nvSpPr>
          <p:cNvPr name="TextBox 69" id="69"/>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FedAvg vs FedAdp</a:t>
            </a:r>
          </a:p>
        </p:txBody>
      </p:sp>
      <p:grpSp>
        <p:nvGrpSpPr>
          <p:cNvPr name="Group 6" id="6"/>
          <p:cNvGrpSpPr/>
          <p:nvPr/>
        </p:nvGrpSpPr>
        <p:grpSpPr>
          <a:xfrm rot="0">
            <a:off x="14295072" y="6237656"/>
            <a:ext cx="2964228" cy="2649794"/>
            <a:chOff x="0" y="0"/>
            <a:chExt cx="3952303" cy="3533058"/>
          </a:xfrm>
        </p:grpSpPr>
        <p:grpSp>
          <p:nvGrpSpPr>
            <p:cNvPr name="Group 7" id="7"/>
            <p:cNvGrpSpPr/>
            <p:nvPr/>
          </p:nvGrpSpPr>
          <p:grpSpPr>
            <a:xfrm rot="0">
              <a:off x="0" y="0"/>
              <a:ext cx="3952303" cy="3533058"/>
              <a:chOff x="0" y="0"/>
              <a:chExt cx="780702" cy="697888"/>
            </a:xfrm>
          </p:grpSpPr>
          <p:sp>
            <p:nvSpPr>
              <p:cNvPr name="Freeform 8" id="8"/>
              <p:cNvSpPr/>
              <p:nvPr/>
            </p:nvSpPr>
            <p:spPr>
              <a:xfrm flipH="false" flipV="false" rot="0">
                <a:off x="0" y="0"/>
                <a:ext cx="780702" cy="697888"/>
              </a:xfrm>
              <a:custGeom>
                <a:avLst/>
                <a:gdLst/>
                <a:ahLst/>
                <a:cxnLst/>
                <a:rect r="r" b="b" t="t" l="l"/>
                <a:pathLst>
                  <a:path h="697888" w="780702">
                    <a:moveTo>
                      <a:pt x="39177" y="0"/>
                    </a:moveTo>
                    <a:lnTo>
                      <a:pt x="741525" y="0"/>
                    </a:lnTo>
                    <a:cubicBezTo>
                      <a:pt x="763162" y="0"/>
                      <a:pt x="780702" y="17540"/>
                      <a:pt x="780702" y="39177"/>
                    </a:cubicBezTo>
                    <a:lnTo>
                      <a:pt x="780702" y="658711"/>
                    </a:lnTo>
                    <a:cubicBezTo>
                      <a:pt x="780702" y="680348"/>
                      <a:pt x="763162" y="697888"/>
                      <a:pt x="741525" y="697888"/>
                    </a:cubicBezTo>
                    <a:lnTo>
                      <a:pt x="39177" y="697888"/>
                    </a:lnTo>
                    <a:cubicBezTo>
                      <a:pt x="17540" y="697888"/>
                      <a:pt x="0" y="680348"/>
                      <a:pt x="0" y="658711"/>
                    </a:cubicBezTo>
                    <a:lnTo>
                      <a:pt x="0" y="39177"/>
                    </a:lnTo>
                    <a:cubicBezTo>
                      <a:pt x="0" y="17540"/>
                      <a:pt x="17540" y="0"/>
                      <a:pt x="39177" y="0"/>
                    </a:cubicBezTo>
                    <a:close/>
                  </a:path>
                </a:pathLst>
              </a:custGeom>
              <a:solidFill>
                <a:srgbClr val="D4EDF4"/>
              </a:solidFill>
            </p:spPr>
          </p:sp>
          <p:sp>
            <p:nvSpPr>
              <p:cNvPr name="TextBox 9" id="9"/>
              <p:cNvSpPr txBox="true"/>
              <p:nvPr/>
            </p:nvSpPr>
            <p:spPr>
              <a:xfrm>
                <a:off x="0" y="0"/>
                <a:ext cx="780702" cy="697888"/>
              </a:xfrm>
              <a:prstGeom prst="rect">
                <a:avLst/>
              </a:prstGeom>
            </p:spPr>
            <p:txBody>
              <a:bodyPr anchor="ctr" rtlCol="false" tIns="50800" lIns="50800" bIns="50800" rIns="50800"/>
              <a:lstStyle/>
              <a:p>
                <a:pPr algn="ctr">
                  <a:lnSpc>
                    <a:spcPts val="1871"/>
                  </a:lnSpc>
                </a:pPr>
              </a:p>
            </p:txBody>
          </p:sp>
        </p:grpSp>
        <p:sp>
          <p:nvSpPr>
            <p:cNvPr name="TextBox 10" id="10"/>
            <p:cNvSpPr txBox="true"/>
            <p:nvPr/>
          </p:nvSpPr>
          <p:spPr>
            <a:xfrm rot="0">
              <a:off x="185494" y="184588"/>
              <a:ext cx="3528522" cy="31597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In general FedAdp performs better than FedAvg but the disparity increases with the increase in proportion of Non-IID nodes in the training network.</a:t>
              </a:r>
            </a:p>
          </p:txBody>
        </p:sp>
      </p:grpSp>
      <p:grpSp>
        <p:nvGrpSpPr>
          <p:cNvPr name="Group 11" id="11"/>
          <p:cNvGrpSpPr/>
          <p:nvPr/>
        </p:nvGrpSpPr>
        <p:grpSpPr>
          <a:xfrm rot="0">
            <a:off x="1028700" y="2022248"/>
            <a:ext cx="12798899" cy="7236052"/>
            <a:chOff x="0" y="0"/>
            <a:chExt cx="17065198" cy="9648069"/>
          </a:xfrm>
        </p:grpSpPr>
        <p:sp>
          <p:nvSpPr>
            <p:cNvPr name="Freeform 12" id="12"/>
            <p:cNvSpPr/>
            <p:nvPr/>
          </p:nvSpPr>
          <p:spPr>
            <a:xfrm flipH="false" flipV="false" rot="0">
              <a:off x="23363" y="567721"/>
              <a:ext cx="5696656" cy="4312669"/>
            </a:xfrm>
            <a:custGeom>
              <a:avLst/>
              <a:gdLst/>
              <a:ahLst/>
              <a:cxnLst/>
              <a:rect r="r" b="b" t="t" l="l"/>
              <a:pathLst>
                <a:path h="4312669" w="5696656">
                  <a:moveTo>
                    <a:pt x="0" y="0"/>
                  </a:moveTo>
                  <a:lnTo>
                    <a:pt x="5696656" y="0"/>
                  </a:lnTo>
                  <a:lnTo>
                    <a:pt x="5696656" y="4312668"/>
                  </a:lnTo>
                  <a:lnTo>
                    <a:pt x="0" y="4312668"/>
                  </a:lnTo>
                  <a:lnTo>
                    <a:pt x="0" y="0"/>
                  </a:lnTo>
                  <a:close/>
                </a:path>
              </a:pathLst>
            </a:custGeom>
            <a:blipFill>
              <a:blip r:embed="rId2"/>
              <a:stretch>
                <a:fillRect l="-94639" t="-10232" r="0" b="0"/>
              </a:stretch>
            </a:blipFill>
          </p:spPr>
        </p:sp>
        <p:sp>
          <p:nvSpPr>
            <p:cNvPr name="Freeform 13" id="13"/>
            <p:cNvSpPr/>
            <p:nvPr/>
          </p:nvSpPr>
          <p:spPr>
            <a:xfrm flipH="false" flipV="false" rot="0">
              <a:off x="5720019" y="532676"/>
              <a:ext cx="5677470" cy="4312669"/>
            </a:xfrm>
            <a:custGeom>
              <a:avLst/>
              <a:gdLst/>
              <a:ahLst/>
              <a:cxnLst/>
              <a:rect r="r" b="b" t="t" l="l"/>
              <a:pathLst>
                <a:path h="4312669" w="5677470">
                  <a:moveTo>
                    <a:pt x="0" y="0"/>
                  </a:moveTo>
                  <a:lnTo>
                    <a:pt x="5677470" y="0"/>
                  </a:lnTo>
                  <a:lnTo>
                    <a:pt x="5677470" y="4312669"/>
                  </a:lnTo>
                  <a:lnTo>
                    <a:pt x="0" y="4312669"/>
                  </a:lnTo>
                  <a:lnTo>
                    <a:pt x="0" y="0"/>
                  </a:lnTo>
                  <a:close/>
                </a:path>
              </a:pathLst>
            </a:custGeom>
            <a:blipFill>
              <a:blip r:embed="rId3"/>
              <a:stretch>
                <a:fillRect l="-95296" t="-10232" r="0" b="0"/>
              </a:stretch>
            </a:blipFill>
          </p:spPr>
        </p:sp>
        <p:sp>
          <p:nvSpPr>
            <p:cNvPr name="Freeform 14" id="14"/>
            <p:cNvSpPr/>
            <p:nvPr/>
          </p:nvSpPr>
          <p:spPr>
            <a:xfrm flipH="false" flipV="false" rot="0">
              <a:off x="11397489" y="579402"/>
              <a:ext cx="5644347" cy="4312669"/>
            </a:xfrm>
            <a:custGeom>
              <a:avLst/>
              <a:gdLst/>
              <a:ahLst/>
              <a:cxnLst/>
              <a:rect r="r" b="b" t="t" l="l"/>
              <a:pathLst>
                <a:path h="4312669" w="5644347">
                  <a:moveTo>
                    <a:pt x="0" y="0"/>
                  </a:moveTo>
                  <a:lnTo>
                    <a:pt x="5644347" y="0"/>
                  </a:lnTo>
                  <a:lnTo>
                    <a:pt x="5644347" y="4312669"/>
                  </a:lnTo>
                  <a:lnTo>
                    <a:pt x="0" y="4312669"/>
                  </a:lnTo>
                  <a:lnTo>
                    <a:pt x="0" y="0"/>
                  </a:lnTo>
                  <a:close/>
                </a:path>
              </a:pathLst>
            </a:custGeom>
            <a:blipFill>
              <a:blip r:embed="rId4"/>
              <a:stretch>
                <a:fillRect l="-96442" t="-10232" r="0" b="0"/>
              </a:stretch>
            </a:blipFill>
          </p:spPr>
        </p:sp>
        <p:sp>
          <p:nvSpPr>
            <p:cNvPr name="AutoShape 15" id="15"/>
            <p:cNvSpPr/>
            <p:nvPr/>
          </p:nvSpPr>
          <p:spPr>
            <a:xfrm>
              <a:off x="23363" y="4880389"/>
              <a:ext cx="17018473" cy="3877"/>
            </a:xfrm>
            <a:prstGeom prst="line">
              <a:avLst/>
            </a:prstGeom>
            <a:ln cap="flat" w="46726">
              <a:solidFill>
                <a:srgbClr val="000000"/>
              </a:solidFill>
              <a:prstDash val="solid"/>
              <a:headEnd type="none" len="sm" w="sm"/>
              <a:tailEnd type="none" len="sm" w="sm"/>
            </a:ln>
          </p:spPr>
        </p:sp>
        <p:sp>
          <p:nvSpPr>
            <p:cNvPr name="Freeform 16" id="16"/>
            <p:cNvSpPr/>
            <p:nvPr/>
          </p:nvSpPr>
          <p:spPr>
            <a:xfrm flipH="false" flipV="false" rot="0">
              <a:off x="63420" y="4903752"/>
              <a:ext cx="5696656" cy="4286687"/>
            </a:xfrm>
            <a:custGeom>
              <a:avLst/>
              <a:gdLst/>
              <a:ahLst/>
              <a:cxnLst/>
              <a:rect r="r" b="b" t="t" l="l"/>
              <a:pathLst>
                <a:path h="4286687" w="5696656">
                  <a:moveTo>
                    <a:pt x="0" y="0"/>
                  </a:moveTo>
                  <a:lnTo>
                    <a:pt x="5696656" y="0"/>
                  </a:lnTo>
                  <a:lnTo>
                    <a:pt x="5696656" y="4286687"/>
                  </a:lnTo>
                  <a:lnTo>
                    <a:pt x="0" y="4286687"/>
                  </a:lnTo>
                  <a:lnTo>
                    <a:pt x="0" y="0"/>
                  </a:lnTo>
                  <a:close/>
                </a:path>
              </a:pathLst>
            </a:custGeom>
            <a:blipFill>
              <a:blip r:embed="rId5"/>
              <a:stretch>
                <a:fillRect l="-94639" t="-10900" r="0" b="0"/>
              </a:stretch>
            </a:blipFill>
          </p:spPr>
        </p:sp>
        <p:sp>
          <p:nvSpPr>
            <p:cNvPr name="Freeform 17" id="17"/>
            <p:cNvSpPr/>
            <p:nvPr/>
          </p:nvSpPr>
          <p:spPr>
            <a:xfrm flipH="false" flipV="false" rot="0">
              <a:off x="5806802" y="4938797"/>
              <a:ext cx="5543961" cy="4286687"/>
            </a:xfrm>
            <a:custGeom>
              <a:avLst/>
              <a:gdLst/>
              <a:ahLst/>
              <a:cxnLst/>
              <a:rect r="r" b="b" t="t" l="l"/>
              <a:pathLst>
                <a:path h="4286687" w="5543961">
                  <a:moveTo>
                    <a:pt x="0" y="0"/>
                  </a:moveTo>
                  <a:lnTo>
                    <a:pt x="5543961" y="0"/>
                  </a:lnTo>
                  <a:lnTo>
                    <a:pt x="5543961" y="4286687"/>
                  </a:lnTo>
                  <a:lnTo>
                    <a:pt x="0" y="4286687"/>
                  </a:lnTo>
                  <a:lnTo>
                    <a:pt x="0" y="0"/>
                  </a:lnTo>
                  <a:close/>
                </a:path>
              </a:pathLst>
            </a:custGeom>
            <a:blipFill>
              <a:blip r:embed="rId6"/>
              <a:stretch>
                <a:fillRect l="-100000" t="-10900" r="0" b="0"/>
              </a:stretch>
            </a:blipFill>
          </p:spPr>
        </p:sp>
        <p:sp>
          <p:nvSpPr>
            <p:cNvPr name="Freeform 18" id="18"/>
            <p:cNvSpPr/>
            <p:nvPr/>
          </p:nvSpPr>
          <p:spPr>
            <a:xfrm flipH="false" flipV="false" rot="0">
              <a:off x="11397489" y="4892071"/>
              <a:ext cx="5644347" cy="4286687"/>
            </a:xfrm>
            <a:custGeom>
              <a:avLst/>
              <a:gdLst/>
              <a:ahLst/>
              <a:cxnLst/>
              <a:rect r="r" b="b" t="t" l="l"/>
              <a:pathLst>
                <a:path h="4286687" w="5644347">
                  <a:moveTo>
                    <a:pt x="0" y="0"/>
                  </a:moveTo>
                  <a:lnTo>
                    <a:pt x="5644347" y="0"/>
                  </a:lnTo>
                  <a:lnTo>
                    <a:pt x="5644347" y="4286687"/>
                  </a:lnTo>
                  <a:lnTo>
                    <a:pt x="0" y="4286687"/>
                  </a:lnTo>
                  <a:lnTo>
                    <a:pt x="0" y="0"/>
                  </a:lnTo>
                  <a:close/>
                </a:path>
              </a:pathLst>
            </a:custGeom>
            <a:blipFill>
              <a:blip r:embed="rId7"/>
              <a:stretch>
                <a:fillRect l="-96442" t="-10900" r="0" b="0"/>
              </a:stretch>
            </a:blipFill>
          </p:spPr>
        </p:sp>
        <p:sp>
          <p:nvSpPr>
            <p:cNvPr name="AutoShape 19" id="19"/>
            <p:cNvSpPr/>
            <p:nvPr/>
          </p:nvSpPr>
          <p:spPr>
            <a:xfrm>
              <a:off x="5720019" y="609956"/>
              <a:ext cx="86783" cy="8592165"/>
            </a:xfrm>
            <a:prstGeom prst="line">
              <a:avLst/>
            </a:prstGeom>
            <a:ln cap="flat" w="46726">
              <a:solidFill>
                <a:srgbClr val="000000"/>
              </a:solidFill>
              <a:prstDash val="solid"/>
              <a:headEnd type="none" len="sm" w="sm"/>
              <a:tailEnd type="none" len="sm" w="sm"/>
            </a:ln>
          </p:spPr>
        </p:sp>
        <p:sp>
          <p:nvSpPr>
            <p:cNvPr name="AutoShape 20" id="20"/>
            <p:cNvSpPr/>
            <p:nvPr/>
          </p:nvSpPr>
          <p:spPr>
            <a:xfrm flipH="true">
              <a:off x="11374126" y="609956"/>
              <a:ext cx="23363" cy="8553688"/>
            </a:xfrm>
            <a:prstGeom prst="line">
              <a:avLst/>
            </a:prstGeom>
            <a:ln cap="flat" w="46726">
              <a:solidFill>
                <a:srgbClr val="000000"/>
              </a:solidFill>
              <a:prstDash val="solid"/>
              <a:headEnd type="none" len="sm" w="sm"/>
              <a:tailEnd type="none" len="sm" w="sm"/>
            </a:ln>
          </p:spPr>
        </p:sp>
        <p:sp>
          <p:nvSpPr>
            <p:cNvPr name="AutoShape 21" id="21"/>
            <p:cNvSpPr/>
            <p:nvPr/>
          </p:nvSpPr>
          <p:spPr>
            <a:xfrm flipV="true">
              <a:off x="63420" y="9178758"/>
              <a:ext cx="16978416" cy="11681"/>
            </a:xfrm>
            <a:prstGeom prst="line">
              <a:avLst/>
            </a:prstGeom>
            <a:ln cap="flat" w="46726">
              <a:solidFill>
                <a:srgbClr val="000000"/>
              </a:solidFill>
              <a:prstDash val="solid"/>
              <a:headEnd type="none" len="sm" w="sm"/>
              <a:tailEnd type="none" len="sm" w="sm"/>
            </a:ln>
          </p:spPr>
        </p:sp>
        <p:sp>
          <p:nvSpPr>
            <p:cNvPr name="AutoShape 22" id="22"/>
            <p:cNvSpPr/>
            <p:nvPr/>
          </p:nvSpPr>
          <p:spPr>
            <a:xfrm>
              <a:off x="23363" y="567721"/>
              <a:ext cx="17018473" cy="11681"/>
            </a:xfrm>
            <a:prstGeom prst="line">
              <a:avLst/>
            </a:prstGeom>
            <a:ln cap="flat" w="46726">
              <a:solidFill>
                <a:srgbClr val="000000"/>
              </a:solidFill>
              <a:prstDash val="solid"/>
              <a:headEnd type="none" len="sm" w="sm"/>
              <a:tailEnd type="none" len="sm" w="sm"/>
            </a:ln>
          </p:spPr>
        </p:sp>
        <p:sp>
          <p:nvSpPr>
            <p:cNvPr name="AutoShape 23" id="23"/>
            <p:cNvSpPr/>
            <p:nvPr/>
          </p:nvSpPr>
          <p:spPr>
            <a:xfrm flipH="true">
              <a:off x="17041836" y="589774"/>
              <a:ext cx="0" cy="8588983"/>
            </a:xfrm>
            <a:prstGeom prst="line">
              <a:avLst/>
            </a:prstGeom>
            <a:ln cap="flat" w="46726">
              <a:solidFill>
                <a:srgbClr val="000000"/>
              </a:solidFill>
              <a:prstDash val="solid"/>
              <a:headEnd type="none" len="sm" w="sm"/>
              <a:tailEnd type="none" len="sm" w="sm"/>
            </a:ln>
          </p:spPr>
        </p:sp>
        <p:sp>
          <p:nvSpPr>
            <p:cNvPr name="AutoShape 24" id="24"/>
            <p:cNvSpPr/>
            <p:nvPr/>
          </p:nvSpPr>
          <p:spPr>
            <a:xfrm>
              <a:off x="23363" y="567721"/>
              <a:ext cx="40057" cy="8622719"/>
            </a:xfrm>
            <a:prstGeom prst="line">
              <a:avLst/>
            </a:prstGeom>
            <a:ln cap="flat" w="46726">
              <a:solidFill>
                <a:srgbClr val="000000"/>
              </a:solidFill>
              <a:prstDash val="solid"/>
              <a:headEnd type="none" len="sm" w="sm"/>
              <a:tailEnd type="none" len="sm" w="sm"/>
            </a:ln>
          </p:spPr>
        </p:sp>
        <p:sp>
          <p:nvSpPr>
            <p:cNvPr name="TextBox 25" id="25"/>
            <p:cNvSpPr txBox="true"/>
            <p:nvPr/>
          </p:nvSpPr>
          <p:spPr>
            <a:xfrm rot="0">
              <a:off x="1422821" y="-3056"/>
              <a:ext cx="2897740"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2 IID + 8 Non-IID</a:t>
              </a:r>
            </a:p>
          </p:txBody>
        </p:sp>
        <p:sp>
          <p:nvSpPr>
            <p:cNvPr name="TextBox 26" id="26"/>
            <p:cNvSpPr txBox="true"/>
            <p:nvPr/>
          </p:nvSpPr>
          <p:spPr>
            <a:xfrm rot="0">
              <a:off x="7144788" y="-38100"/>
              <a:ext cx="2867989"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3 IID + 7 Non-IID</a:t>
              </a:r>
            </a:p>
          </p:txBody>
        </p:sp>
        <p:sp>
          <p:nvSpPr>
            <p:cNvPr name="TextBox 27" id="27"/>
            <p:cNvSpPr txBox="true"/>
            <p:nvPr/>
          </p:nvSpPr>
          <p:spPr>
            <a:xfrm rot="0">
              <a:off x="12752996" y="-3056"/>
              <a:ext cx="2933332"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4 IID + 6 Non-IID</a:t>
              </a:r>
            </a:p>
          </p:txBody>
        </p:sp>
        <p:sp>
          <p:nvSpPr>
            <p:cNvPr name="TextBox 28" id="28"/>
            <p:cNvSpPr txBox="true"/>
            <p:nvPr/>
          </p:nvSpPr>
          <p:spPr>
            <a:xfrm rot="0">
              <a:off x="1445082" y="9210747"/>
              <a:ext cx="2933332"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6 IID + 4 Non-IID</a:t>
              </a:r>
            </a:p>
          </p:txBody>
        </p:sp>
        <p:sp>
          <p:nvSpPr>
            <p:cNvPr name="TextBox 29" id="29"/>
            <p:cNvSpPr txBox="true"/>
            <p:nvPr/>
          </p:nvSpPr>
          <p:spPr>
            <a:xfrm rot="0">
              <a:off x="7583692" y="9210747"/>
              <a:ext cx="2867989"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7 IID + 3 Non-IID</a:t>
              </a:r>
            </a:p>
          </p:txBody>
        </p:sp>
        <p:sp>
          <p:nvSpPr>
            <p:cNvPr name="TextBox 30" id="30"/>
            <p:cNvSpPr txBox="true"/>
            <p:nvPr/>
          </p:nvSpPr>
          <p:spPr>
            <a:xfrm rot="0">
              <a:off x="13126598" y="9210747"/>
              <a:ext cx="2897740"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8 IID + 2 Non-IID</a:t>
              </a:r>
            </a:p>
          </p:txBody>
        </p:sp>
      </p:grpSp>
      <p:grpSp>
        <p:nvGrpSpPr>
          <p:cNvPr name="Group 31" id="31"/>
          <p:cNvGrpSpPr/>
          <p:nvPr/>
        </p:nvGrpSpPr>
        <p:grpSpPr>
          <a:xfrm rot="0">
            <a:off x="14295072" y="2434644"/>
            <a:ext cx="2964228" cy="2945069"/>
            <a:chOff x="0" y="0"/>
            <a:chExt cx="3952303" cy="3926758"/>
          </a:xfrm>
        </p:grpSpPr>
        <p:grpSp>
          <p:nvGrpSpPr>
            <p:cNvPr name="Group 32" id="32"/>
            <p:cNvGrpSpPr/>
            <p:nvPr/>
          </p:nvGrpSpPr>
          <p:grpSpPr>
            <a:xfrm rot="0">
              <a:off x="0" y="0"/>
              <a:ext cx="3952303" cy="3926758"/>
              <a:chOff x="0" y="0"/>
              <a:chExt cx="780702" cy="775656"/>
            </a:xfrm>
          </p:grpSpPr>
          <p:sp>
            <p:nvSpPr>
              <p:cNvPr name="Freeform 33" id="33"/>
              <p:cNvSpPr/>
              <p:nvPr/>
            </p:nvSpPr>
            <p:spPr>
              <a:xfrm flipH="false" flipV="false" rot="0">
                <a:off x="0" y="0"/>
                <a:ext cx="780702" cy="775656"/>
              </a:xfrm>
              <a:custGeom>
                <a:avLst/>
                <a:gdLst/>
                <a:ahLst/>
                <a:cxnLst/>
                <a:rect r="r" b="b" t="t" l="l"/>
                <a:pathLst>
                  <a:path h="775656" w="780702">
                    <a:moveTo>
                      <a:pt x="39177" y="0"/>
                    </a:moveTo>
                    <a:lnTo>
                      <a:pt x="741525" y="0"/>
                    </a:lnTo>
                    <a:cubicBezTo>
                      <a:pt x="763162" y="0"/>
                      <a:pt x="780702" y="17540"/>
                      <a:pt x="780702" y="39177"/>
                    </a:cubicBezTo>
                    <a:lnTo>
                      <a:pt x="780702" y="736479"/>
                    </a:lnTo>
                    <a:cubicBezTo>
                      <a:pt x="780702" y="758116"/>
                      <a:pt x="763162" y="775656"/>
                      <a:pt x="741525" y="775656"/>
                    </a:cubicBezTo>
                    <a:lnTo>
                      <a:pt x="39177" y="775656"/>
                    </a:lnTo>
                    <a:cubicBezTo>
                      <a:pt x="17540" y="775656"/>
                      <a:pt x="0" y="758116"/>
                      <a:pt x="0" y="736479"/>
                    </a:cubicBezTo>
                    <a:lnTo>
                      <a:pt x="0" y="39177"/>
                    </a:lnTo>
                    <a:cubicBezTo>
                      <a:pt x="0" y="17540"/>
                      <a:pt x="17540" y="0"/>
                      <a:pt x="39177" y="0"/>
                    </a:cubicBezTo>
                    <a:close/>
                  </a:path>
                </a:pathLst>
              </a:custGeom>
              <a:solidFill>
                <a:srgbClr val="D4EDF4"/>
              </a:solidFill>
            </p:spPr>
          </p:sp>
          <p:sp>
            <p:nvSpPr>
              <p:cNvPr name="TextBox 34" id="34"/>
              <p:cNvSpPr txBox="true"/>
              <p:nvPr/>
            </p:nvSpPr>
            <p:spPr>
              <a:xfrm>
                <a:off x="0" y="0"/>
                <a:ext cx="780702" cy="775656"/>
              </a:xfrm>
              <a:prstGeom prst="rect">
                <a:avLst/>
              </a:prstGeom>
            </p:spPr>
            <p:txBody>
              <a:bodyPr anchor="ctr" rtlCol="false" tIns="50800" lIns="50800" bIns="50800" rIns="50800"/>
              <a:lstStyle/>
              <a:p>
                <a:pPr algn="ctr">
                  <a:lnSpc>
                    <a:spcPts val="1871"/>
                  </a:lnSpc>
                </a:pPr>
              </a:p>
            </p:txBody>
          </p:sp>
        </p:grpSp>
        <p:sp>
          <p:nvSpPr>
            <p:cNvPr name="TextBox 35" id="35"/>
            <p:cNvSpPr txBox="true"/>
            <p:nvPr/>
          </p:nvSpPr>
          <p:spPr>
            <a:xfrm rot="0">
              <a:off x="185494" y="184588"/>
              <a:ext cx="3528522" cy="3553460"/>
            </a:xfrm>
            <a:prstGeom prst="rect">
              <a:avLst/>
            </a:prstGeom>
          </p:spPr>
          <p:txBody>
            <a:bodyPr anchor="t" rtlCol="false" tIns="0" lIns="0" bIns="0" rIns="0">
              <a:spAutoFit/>
            </a:bodyPr>
            <a:lstStyle/>
            <a:p>
              <a:pPr algn="l">
                <a:lnSpc>
                  <a:spcPts val="2340"/>
                </a:lnSpc>
              </a:pPr>
              <a:r>
                <a:rPr lang="en-US" sz="2000" spc="38" u="sng">
                  <a:solidFill>
                    <a:srgbClr val="1078DB"/>
                  </a:solidFill>
                  <a:latin typeface="Varela Round"/>
                  <a:ea typeface="Varela Round"/>
                  <a:cs typeface="Varela Round"/>
                  <a:sym typeface="Varela Round"/>
                </a:rPr>
                <a:t>IID</a:t>
              </a:r>
              <a:r>
                <a:rPr lang="en-US" sz="2000" spc="38">
                  <a:solidFill>
                    <a:srgbClr val="1078DB"/>
                  </a:solidFill>
                  <a:latin typeface="Varela Round"/>
                  <a:ea typeface="Varela Round"/>
                  <a:cs typeface="Varela Round"/>
                  <a:sym typeface="Varela Round"/>
                </a:rPr>
                <a:t>: Equal representation of each class in the data with the node.</a:t>
              </a:r>
            </a:p>
            <a:p>
              <a:pPr algn="l">
                <a:lnSpc>
                  <a:spcPts val="2340"/>
                </a:lnSpc>
              </a:pPr>
            </a:p>
            <a:p>
              <a:pPr algn="l">
                <a:lnSpc>
                  <a:spcPts val="2340"/>
                </a:lnSpc>
              </a:pPr>
              <a:r>
                <a:rPr lang="en-US" sz="2000" spc="38" u="sng">
                  <a:solidFill>
                    <a:srgbClr val="1078DB"/>
                  </a:solidFill>
                  <a:latin typeface="Varela Round"/>
                  <a:ea typeface="Varela Round"/>
                  <a:cs typeface="Varela Round"/>
                  <a:sym typeface="Varela Round"/>
                </a:rPr>
                <a:t>Non-IID</a:t>
              </a:r>
              <a:r>
                <a:rPr lang="en-US" sz="2000" spc="38">
                  <a:solidFill>
                    <a:srgbClr val="1078DB"/>
                  </a:solidFill>
                  <a:latin typeface="Varela Round"/>
                  <a:ea typeface="Varela Round"/>
                  <a:cs typeface="Varela Round"/>
                  <a:sym typeface="Varela Round"/>
                </a:rPr>
                <a:t>: All samples of a single class in the data with the node.</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673133" y="683266"/>
            <a:ext cx="7002587" cy="2621664"/>
          </a:xfrm>
          <a:prstGeom prst="rect">
            <a:avLst/>
          </a:prstGeom>
        </p:spPr>
        <p:txBody>
          <a:bodyPr anchor="t" rtlCol="false" tIns="0" lIns="0" bIns="0" rIns="0">
            <a:spAutoFit/>
          </a:bodyPr>
          <a:lstStyle/>
          <a:p>
            <a:pPr algn="ctr" marL="0" indent="0" lvl="0">
              <a:lnSpc>
                <a:spcPts val="6867"/>
              </a:lnSpc>
            </a:pPr>
            <a:r>
              <a:rPr lang="en-US" b="true" sz="6300">
                <a:solidFill>
                  <a:srgbClr val="000000"/>
                </a:solidFill>
                <a:latin typeface="Open Sans Bold"/>
                <a:ea typeface="Open Sans Bold"/>
                <a:cs typeface="Open Sans Bold"/>
                <a:sym typeface="Open Sans Bold"/>
              </a:rPr>
              <a:t>What happens when clients are slow ?</a:t>
            </a:r>
          </a:p>
        </p:txBody>
      </p:sp>
      <p:sp>
        <p:nvSpPr>
          <p:cNvPr name="TextBox 58" id="58"/>
          <p:cNvSpPr txBox="true"/>
          <p:nvPr/>
        </p:nvSpPr>
        <p:spPr>
          <a:xfrm rot="0">
            <a:off x="1133645" y="3800032"/>
            <a:ext cx="5885862" cy="5370815"/>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The FL server waits for </a:t>
            </a:r>
            <a:r>
              <a:rPr lang="en-US" sz="3425" i="true">
                <a:solidFill>
                  <a:srgbClr val="000000"/>
                </a:solidFill>
                <a:latin typeface="Canva Sans Italics"/>
                <a:ea typeface="Canva Sans Italics"/>
                <a:cs typeface="Canva Sans Italics"/>
                <a:sym typeface="Canva Sans Italics"/>
              </a:rPr>
              <a:t>all</a:t>
            </a:r>
            <a:r>
              <a:rPr lang="en-US" sz="3425">
                <a:solidFill>
                  <a:srgbClr val="000000"/>
                </a:solidFill>
                <a:latin typeface="Canva Sans"/>
                <a:ea typeface="Canva Sans"/>
                <a:cs typeface="Canva Sans"/>
                <a:sym typeface="Canva Sans"/>
              </a:rPr>
              <a:t> clients to finish local training</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Slower clients become bottleneck for faster training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627546" y="5806444"/>
            <a:ext cx="11032908" cy="3642445"/>
            <a:chOff x="0" y="0"/>
            <a:chExt cx="14710544" cy="4856593"/>
          </a:xfrm>
        </p:grpSpPr>
        <p:sp>
          <p:nvSpPr>
            <p:cNvPr name="TextBox 6" id="6"/>
            <p:cNvSpPr txBox="true"/>
            <p:nvPr/>
          </p:nvSpPr>
          <p:spPr>
            <a:xfrm rot="0">
              <a:off x="1173370" y="4502052"/>
              <a:ext cx="12363804"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4710544"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FedCS: Selective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grpSp>
        <p:nvGrpSpPr>
          <p:cNvPr name="Group 4" id="4"/>
          <p:cNvGrpSpPr/>
          <p:nvPr/>
        </p:nvGrpSpPr>
        <p:grpSpPr>
          <a:xfrm rot="0">
            <a:off x="8635344" y="1118761"/>
            <a:ext cx="8852121" cy="8049477"/>
            <a:chOff x="0" y="0"/>
            <a:chExt cx="11802828" cy="10732636"/>
          </a:xfrm>
        </p:grpSpPr>
        <p:sp>
          <p:nvSpPr>
            <p:cNvPr name="Freeform 5" id="5"/>
            <p:cNvSpPr/>
            <p:nvPr/>
          </p:nvSpPr>
          <p:spPr>
            <a:xfrm flipH="false" flipV="false" rot="0">
              <a:off x="1023607" y="1511280"/>
              <a:ext cx="2284116" cy="3901440"/>
            </a:xfrm>
            <a:custGeom>
              <a:avLst/>
              <a:gdLst/>
              <a:ahLst/>
              <a:cxnLst/>
              <a:rect r="r" b="b" t="t" l="l"/>
              <a:pathLst>
                <a:path h="3901440" w="2284116">
                  <a:moveTo>
                    <a:pt x="0" y="0"/>
                  </a:moveTo>
                  <a:lnTo>
                    <a:pt x="2284116" y="0"/>
                  </a:lnTo>
                  <a:lnTo>
                    <a:pt x="2284116" y="3901440"/>
                  </a:lnTo>
                  <a:lnTo>
                    <a:pt x="0" y="3901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51113" y="1989890"/>
              <a:ext cx="769329" cy="2578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7" id="7"/>
            <p:cNvSpPr/>
            <p:nvPr/>
          </p:nvSpPr>
          <p:spPr>
            <a:xfrm flipH="false" flipV="false" rot="0">
              <a:off x="6693204" y="717824"/>
              <a:ext cx="1509009" cy="1586912"/>
            </a:xfrm>
            <a:custGeom>
              <a:avLst/>
              <a:gdLst/>
              <a:ahLst/>
              <a:cxnLst/>
              <a:rect r="r" b="b" t="t" l="l"/>
              <a:pathLst>
                <a:path h="1586912" w="1509009">
                  <a:moveTo>
                    <a:pt x="0" y="0"/>
                  </a:moveTo>
                  <a:lnTo>
                    <a:pt x="1509009" y="0"/>
                  </a:lnTo>
                  <a:lnTo>
                    <a:pt x="1509009" y="1586913"/>
                  </a:lnTo>
                  <a:lnTo>
                    <a:pt x="0" y="158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48406" y="5922683"/>
              <a:ext cx="122404" cy="644230"/>
            </a:xfrm>
            <a:custGeom>
              <a:avLst/>
              <a:gdLst/>
              <a:ahLst/>
              <a:cxnLst/>
              <a:rect r="r" b="b" t="t" l="l"/>
              <a:pathLst>
                <a:path h="644230" w="122404">
                  <a:moveTo>
                    <a:pt x="0" y="0"/>
                  </a:moveTo>
                  <a:lnTo>
                    <a:pt x="122404" y="0"/>
                  </a:lnTo>
                  <a:lnTo>
                    <a:pt x="122404" y="644230"/>
                  </a:lnTo>
                  <a:lnTo>
                    <a:pt x="0" y="644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flipV="true">
              <a:off x="3352853" y="1468637"/>
              <a:ext cx="3169069" cy="1764457"/>
            </a:xfrm>
            <a:prstGeom prst="line">
              <a:avLst/>
            </a:prstGeom>
            <a:ln cap="flat" w="50800">
              <a:solidFill>
                <a:srgbClr val="064D6D"/>
              </a:solidFill>
              <a:prstDash val="solid"/>
              <a:headEnd type="none" len="sm" w="sm"/>
              <a:tailEnd type="triangle" len="med" w="lg"/>
            </a:ln>
          </p:spPr>
        </p:sp>
        <p:sp>
          <p:nvSpPr>
            <p:cNvPr name="AutoShape 10" id="10"/>
            <p:cNvSpPr/>
            <p:nvPr/>
          </p:nvSpPr>
          <p:spPr>
            <a:xfrm>
              <a:off x="3352853" y="3233094"/>
              <a:ext cx="3255510" cy="1177587"/>
            </a:xfrm>
            <a:prstGeom prst="line">
              <a:avLst/>
            </a:prstGeom>
            <a:ln cap="flat" w="50800">
              <a:solidFill>
                <a:srgbClr val="064D6D"/>
              </a:solidFill>
              <a:prstDash val="solid"/>
              <a:headEnd type="none" len="sm" w="sm"/>
              <a:tailEnd type="triangle" len="med" w="lg"/>
            </a:ln>
          </p:spPr>
        </p:sp>
        <p:sp>
          <p:nvSpPr>
            <p:cNvPr name="AutoShape 11" id="11"/>
            <p:cNvSpPr/>
            <p:nvPr/>
          </p:nvSpPr>
          <p:spPr>
            <a:xfrm>
              <a:off x="3352853" y="3233094"/>
              <a:ext cx="3215162" cy="4652608"/>
            </a:xfrm>
            <a:prstGeom prst="line">
              <a:avLst/>
            </a:prstGeom>
            <a:ln cap="flat" w="50800">
              <a:solidFill>
                <a:srgbClr val="064D6D"/>
              </a:solidFill>
              <a:prstDash val="solid"/>
              <a:headEnd type="none" len="sm" w="sm"/>
              <a:tailEnd type="triangle" len="med" w="lg"/>
            </a:ln>
          </p:spPr>
        </p:sp>
        <p:sp>
          <p:nvSpPr>
            <p:cNvPr name="Freeform 12" id="12"/>
            <p:cNvSpPr/>
            <p:nvPr/>
          </p:nvSpPr>
          <p:spPr>
            <a:xfrm flipH="false" flipV="false" rot="122130">
              <a:off x="5561490" y="3155265"/>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125756">
              <a:off x="6487947" y="3321223"/>
              <a:ext cx="238132" cy="498650"/>
              <a:chOff x="0" y="0"/>
              <a:chExt cx="97924" cy="205053"/>
            </a:xfrm>
          </p:grpSpPr>
          <p:sp>
            <p:nvSpPr>
              <p:cNvPr name="Freeform 14" id="14"/>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5" id="15"/>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6" id="16"/>
            <p:cNvSpPr/>
            <p:nvPr/>
          </p:nvSpPr>
          <p:spPr>
            <a:xfrm flipH="true" flipV="true" rot="0">
              <a:off x="7970794" y="1360794"/>
              <a:ext cx="767526" cy="767526"/>
            </a:xfrm>
            <a:custGeom>
              <a:avLst/>
              <a:gdLst/>
              <a:ahLst/>
              <a:cxnLst/>
              <a:rect r="r" b="b" t="t" l="l"/>
              <a:pathLst>
                <a:path h="767526" w="767526">
                  <a:moveTo>
                    <a:pt x="767526" y="767526"/>
                  </a:moveTo>
                  <a:lnTo>
                    <a:pt x="0" y="767526"/>
                  </a:lnTo>
                  <a:lnTo>
                    <a:pt x="0" y="0"/>
                  </a:lnTo>
                  <a:lnTo>
                    <a:pt x="767526" y="0"/>
                  </a:lnTo>
                  <a:lnTo>
                    <a:pt x="767526" y="76752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7968991" y="1563582"/>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18" id="18"/>
            <p:cNvSpPr/>
            <p:nvPr/>
          </p:nvSpPr>
          <p:spPr>
            <a:xfrm flipH="false" flipV="false" rot="0">
              <a:off x="6693204" y="3570548"/>
              <a:ext cx="1509009" cy="1586912"/>
            </a:xfrm>
            <a:custGeom>
              <a:avLst/>
              <a:gdLst/>
              <a:ahLst/>
              <a:cxnLst/>
              <a:rect r="r" b="b" t="t" l="l"/>
              <a:pathLst>
                <a:path h="1586912" w="1509009">
                  <a:moveTo>
                    <a:pt x="0" y="0"/>
                  </a:moveTo>
                  <a:lnTo>
                    <a:pt x="1509009" y="0"/>
                  </a:lnTo>
                  <a:lnTo>
                    <a:pt x="1509009" y="1586912"/>
                  </a:lnTo>
                  <a:lnTo>
                    <a:pt x="0" y="1586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true" rot="0">
              <a:off x="7970794" y="4213518"/>
              <a:ext cx="767526" cy="767526"/>
            </a:xfrm>
            <a:custGeom>
              <a:avLst/>
              <a:gdLst/>
              <a:ahLst/>
              <a:cxnLst/>
              <a:rect r="r" b="b" t="t" l="l"/>
              <a:pathLst>
                <a:path h="767526" w="767526">
                  <a:moveTo>
                    <a:pt x="767526" y="767525"/>
                  </a:moveTo>
                  <a:lnTo>
                    <a:pt x="0" y="767525"/>
                  </a:lnTo>
                  <a:lnTo>
                    <a:pt x="0" y="0"/>
                  </a:lnTo>
                  <a:lnTo>
                    <a:pt x="767526" y="0"/>
                  </a:lnTo>
                  <a:lnTo>
                    <a:pt x="767526" y="76752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7968991" y="4416305"/>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1" id="21"/>
            <p:cNvSpPr/>
            <p:nvPr/>
          </p:nvSpPr>
          <p:spPr>
            <a:xfrm flipH="false" flipV="false" rot="0">
              <a:off x="6693204" y="7328913"/>
              <a:ext cx="1509009" cy="1586912"/>
            </a:xfrm>
            <a:custGeom>
              <a:avLst/>
              <a:gdLst/>
              <a:ahLst/>
              <a:cxnLst/>
              <a:rect r="r" b="b" t="t" l="l"/>
              <a:pathLst>
                <a:path h="1586912" w="1509009">
                  <a:moveTo>
                    <a:pt x="0" y="0"/>
                  </a:moveTo>
                  <a:lnTo>
                    <a:pt x="1509009" y="0"/>
                  </a:lnTo>
                  <a:lnTo>
                    <a:pt x="1509009" y="1586913"/>
                  </a:lnTo>
                  <a:lnTo>
                    <a:pt x="0" y="158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true" rot="0">
              <a:off x="7970794" y="7971883"/>
              <a:ext cx="767526" cy="767526"/>
            </a:xfrm>
            <a:custGeom>
              <a:avLst/>
              <a:gdLst/>
              <a:ahLst/>
              <a:cxnLst/>
              <a:rect r="r" b="b" t="t" l="l"/>
              <a:pathLst>
                <a:path h="767526" w="767526">
                  <a:moveTo>
                    <a:pt x="767526" y="767526"/>
                  </a:moveTo>
                  <a:lnTo>
                    <a:pt x="0" y="767526"/>
                  </a:lnTo>
                  <a:lnTo>
                    <a:pt x="0" y="0"/>
                  </a:lnTo>
                  <a:lnTo>
                    <a:pt x="767526" y="0"/>
                  </a:lnTo>
                  <a:lnTo>
                    <a:pt x="767526" y="76752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7968991" y="8174671"/>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4" id="24"/>
            <p:cNvSpPr/>
            <p:nvPr/>
          </p:nvSpPr>
          <p:spPr>
            <a:xfrm flipH="false" flipV="false" rot="0">
              <a:off x="9515854" y="642470"/>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9767078" y="876046"/>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0018337" y="1113296"/>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9474920" y="1871452"/>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28" id="28"/>
            <p:cNvSpPr/>
            <p:nvPr/>
          </p:nvSpPr>
          <p:spPr>
            <a:xfrm flipH="false" flipV="false" rot="0">
              <a:off x="9515854" y="3714148"/>
              <a:ext cx="338085" cy="703122"/>
            </a:xfrm>
            <a:custGeom>
              <a:avLst/>
              <a:gdLst/>
              <a:ahLst/>
              <a:cxnLst/>
              <a:rect r="r" b="b" t="t" l="l"/>
              <a:pathLst>
                <a:path h="703122" w="338085">
                  <a:moveTo>
                    <a:pt x="0" y="0"/>
                  </a:moveTo>
                  <a:lnTo>
                    <a:pt x="338085" y="0"/>
                  </a:lnTo>
                  <a:lnTo>
                    <a:pt x="338085" y="703123"/>
                  </a:lnTo>
                  <a:lnTo>
                    <a:pt x="0" y="7031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9767078" y="394772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0018337" y="418497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1" id="31"/>
            <p:cNvSpPr txBox="true"/>
            <p:nvPr/>
          </p:nvSpPr>
          <p:spPr>
            <a:xfrm rot="0">
              <a:off x="9474920" y="4943130"/>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2" id="32"/>
            <p:cNvSpPr/>
            <p:nvPr/>
          </p:nvSpPr>
          <p:spPr>
            <a:xfrm flipH="false" flipV="false" rot="0">
              <a:off x="9515854" y="747251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9767078" y="7706090"/>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10018337" y="7943339"/>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5" id="35"/>
            <p:cNvSpPr txBox="true"/>
            <p:nvPr/>
          </p:nvSpPr>
          <p:spPr>
            <a:xfrm rot="0">
              <a:off x="9474920" y="8701496"/>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36" id="36"/>
            <p:cNvSpPr/>
            <p:nvPr/>
          </p:nvSpPr>
          <p:spPr>
            <a:xfrm>
              <a:off x="7968991" y="800290"/>
              <a:ext cx="1334830" cy="97937"/>
            </a:xfrm>
            <a:prstGeom prst="line">
              <a:avLst/>
            </a:prstGeom>
            <a:ln cap="flat" w="50800">
              <a:solidFill>
                <a:srgbClr val="064D6D"/>
              </a:solidFill>
              <a:prstDash val="solid"/>
              <a:headEnd type="none" len="sm" w="sm"/>
              <a:tailEnd type="triangle" len="med" w="lg"/>
            </a:ln>
          </p:spPr>
        </p:sp>
        <p:sp>
          <p:nvSpPr>
            <p:cNvPr name="AutoShape 37" id="37"/>
            <p:cNvSpPr/>
            <p:nvPr/>
          </p:nvSpPr>
          <p:spPr>
            <a:xfrm>
              <a:off x="7990477" y="3896415"/>
              <a:ext cx="1334830" cy="97937"/>
            </a:xfrm>
            <a:prstGeom prst="line">
              <a:avLst/>
            </a:prstGeom>
            <a:ln cap="flat" w="50800">
              <a:solidFill>
                <a:srgbClr val="064D6D"/>
              </a:solidFill>
              <a:prstDash val="solid"/>
              <a:headEnd type="none" len="sm" w="sm"/>
              <a:tailEnd type="triangle" len="med" w="lg"/>
            </a:ln>
          </p:spPr>
        </p:sp>
        <p:sp>
          <p:nvSpPr>
            <p:cNvPr name="AutoShape 38" id="38"/>
            <p:cNvSpPr/>
            <p:nvPr/>
          </p:nvSpPr>
          <p:spPr>
            <a:xfrm>
              <a:off x="7990477" y="7654780"/>
              <a:ext cx="1334830" cy="97937"/>
            </a:xfrm>
            <a:prstGeom prst="line">
              <a:avLst/>
            </a:prstGeom>
            <a:ln cap="flat" w="50800">
              <a:solidFill>
                <a:srgbClr val="064D6D"/>
              </a:solidFill>
              <a:prstDash val="solid"/>
              <a:headEnd type="none" len="sm" w="sm"/>
              <a:tailEnd type="triangle" len="med" w="lg"/>
            </a:ln>
          </p:spPr>
        </p:sp>
        <p:sp>
          <p:nvSpPr>
            <p:cNvPr name="Freeform 39" id="39"/>
            <p:cNvSpPr/>
            <p:nvPr/>
          </p:nvSpPr>
          <p:spPr>
            <a:xfrm flipH="false" flipV="false" rot="0">
              <a:off x="1903852" y="7008664"/>
              <a:ext cx="463850" cy="463850"/>
            </a:xfrm>
            <a:custGeom>
              <a:avLst/>
              <a:gdLst/>
              <a:ahLst/>
              <a:cxnLst/>
              <a:rect r="r" b="b" t="t" l="l"/>
              <a:pathLst>
                <a:path h="463850" w="463850">
                  <a:moveTo>
                    <a:pt x="0" y="0"/>
                  </a:moveTo>
                  <a:lnTo>
                    <a:pt x="463850" y="0"/>
                  </a:lnTo>
                  <a:lnTo>
                    <a:pt x="463850" y="463850"/>
                  </a:lnTo>
                  <a:lnTo>
                    <a:pt x="0" y="4638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0" id="40"/>
            <p:cNvSpPr/>
            <p:nvPr/>
          </p:nvSpPr>
          <p:spPr>
            <a:xfrm flipV="true">
              <a:off x="2135777" y="5623514"/>
              <a:ext cx="0" cy="1385150"/>
            </a:xfrm>
            <a:prstGeom prst="line">
              <a:avLst/>
            </a:prstGeom>
            <a:ln cap="flat" w="50800">
              <a:solidFill>
                <a:srgbClr val="064D6D"/>
              </a:solidFill>
              <a:prstDash val="solid"/>
              <a:headEnd type="none" len="sm" w="sm"/>
              <a:tailEnd type="arrow" len="sm" w="med"/>
            </a:ln>
          </p:spPr>
        </p:sp>
        <p:sp>
          <p:nvSpPr>
            <p:cNvPr name="AutoShape 41" id="41"/>
            <p:cNvSpPr/>
            <p:nvPr/>
          </p:nvSpPr>
          <p:spPr>
            <a:xfrm flipH="true">
              <a:off x="2135777" y="1555620"/>
              <a:ext cx="8464445" cy="5916894"/>
            </a:xfrm>
            <a:prstGeom prst="line">
              <a:avLst/>
            </a:prstGeom>
            <a:ln cap="flat" w="50800">
              <a:solidFill>
                <a:srgbClr val="064D6D"/>
              </a:solidFill>
              <a:prstDash val="solid"/>
              <a:headEnd type="none" len="sm" w="sm"/>
              <a:tailEnd type="arrow" len="sm" w="med"/>
            </a:ln>
          </p:spPr>
        </p:sp>
        <p:sp>
          <p:nvSpPr>
            <p:cNvPr name="AutoShape 42" id="42"/>
            <p:cNvSpPr/>
            <p:nvPr/>
          </p:nvSpPr>
          <p:spPr>
            <a:xfrm flipH="true">
              <a:off x="2135777" y="4642709"/>
              <a:ext cx="8371039" cy="2829805"/>
            </a:xfrm>
            <a:prstGeom prst="line">
              <a:avLst/>
            </a:prstGeom>
            <a:ln cap="flat" w="50800">
              <a:solidFill>
                <a:srgbClr val="064D6D"/>
              </a:solidFill>
              <a:prstDash val="solid"/>
              <a:headEnd type="none" len="sm" w="sm"/>
              <a:tailEnd type="arrow" len="sm" w="med"/>
            </a:ln>
          </p:spPr>
        </p:sp>
        <p:sp>
          <p:nvSpPr>
            <p:cNvPr name="AutoShape 43" id="43"/>
            <p:cNvSpPr/>
            <p:nvPr/>
          </p:nvSpPr>
          <p:spPr>
            <a:xfrm flipH="true" flipV="true">
              <a:off x="2135777" y="7472514"/>
              <a:ext cx="8374392" cy="913149"/>
            </a:xfrm>
            <a:prstGeom prst="line">
              <a:avLst/>
            </a:prstGeom>
            <a:ln cap="flat" w="50800">
              <a:solidFill>
                <a:srgbClr val="064D6D"/>
              </a:solidFill>
              <a:prstDash val="solid"/>
              <a:headEnd type="none" len="sm" w="sm"/>
              <a:tailEnd type="arrow" len="sm" w="med"/>
            </a:ln>
          </p:spPr>
        </p:sp>
        <p:sp>
          <p:nvSpPr>
            <p:cNvPr name="Freeform 44" id="44"/>
            <p:cNvSpPr/>
            <p:nvPr/>
          </p:nvSpPr>
          <p:spPr>
            <a:xfrm flipH="false" flipV="false" rot="0">
              <a:off x="10812739" y="971569"/>
              <a:ext cx="355386" cy="373732"/>
            </a:xfrm>
            <a:custGeom>
              <a:avLst/>
              <a:gdLst/>
              <a:ahLst/>
              <a:cxnLst/>
              <a:rect r="r" b="b" t="t" l="l"/>
              <a:pathLst>
                <a:path h="373732" w="355386">
                  <a:moveTo>
                    <a:pt x="0" y="0"/>
                  </a:moveTo>
                  <a:lnTo>
                    <a:pt x="355386" y="0"/>
                  </a:lnTo>
                  <a:lnTo>
                    <a:pt x="355386" y="373732"/>
                  </a:lnTo>
                  <a:lnTo>
                    <a:pt x="0" y="3737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5" id="45"/>
            <p:cNvSpPr/>
            <p:nvPr/>
          </p:nvSpPr>
          <p:spPr>
            <a:xfrm flipH="false" flipV="false" rot="0">
              <a:off x="10741960" y="4035015"/>
              <a:ext cx="355386" cy="373732"/>
            </a:xfrm>
            <a:custGeom>
              <a:avLst/>
              <a:gdLst/>
              <a:ahLst/>
              <a:cxnLst/>
              <a:rect r="r" b="b" t="t" l="l"/>
              <a:pathLst>
                <a:path h="373732" w="355386">
                  <a:moveTo>
                    <a:pt x="0" y="0"/>
                  </a:moveTo>
                  <a:lnTo>
                    <a:pt x="355386" y="0"/>
                  </a:lnTo>
                  <a:lnTo>
                    <a:pt x="355386" y="373732"/>
                  </a:lnTo>
                  <a:lnTo>
                    <a:pt x="0" y="3737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6" id="46"/>
            <p:cNvSpPr/>
            <p:nvPr/>
          </p:nvSpPr>
          <p:spPr>
            <a:xfrm flipH="false" flipV="false" rot="0">
              <a:off x="10671181" y="7793941"/>
              <a:ext cx="355386" cy="373732"/>
            </a:xfrm>
            <a:custGeom>
              <a:avLst/>
              <a:gdLst/>
              <a:ahLst/>
              <a:cxnLst/>
              <a:rect r="r" b="b" t="t" l="l"/>
              <a:pathLst>
                <a:path h="373732" w="355386">
                  <a:moveTo>
                    <a:pt x="0" y="0"/>
                  </a:moveTo>
                  <a:lnTo>
                    <a:pt x="355385" y="0"/>
                  </a:lnTo>
                  <a:lnTo>
                    <a:pt x="355385" y="373733"/>
                  </a:lnTo>
                  <a:lnTo>
                    <a:pt x="0" y="3737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47" id="47"/>
            <p:cNvSpPr/>
            <p:nvPr/>
          </p:nvSpPr>
          <p:spPr>
            <a:xfrm flipH="true">
              <a:off x="3846368" y="1964968"/>
              <a:ext cx="2308191" cy="1245773"/>
            </a:xfrm>
            <a:prstGeom prst="line">
              <a:avLst/>
            </a:prstGeom>
            <a:ln cap="flat" w="50800">
              <a:solidFill>
                <a:srgbClr val="EB464B"/>
              </a:solidFill>
              <a:prstDash val="solid"/>
              <a:headEnd type="none" len="sm" w="sm"/>
              <a:tailEnd type="triangle" len="med" w="lg"/>
            </a:ln>
          </p:spPr>
        </p:sp>
        <p:sp>
          <p:nvSpPr>
            <p:cNvPr name="AutoShape 48" id="48"/>
            <p:cNvSpPr/>
            <p:nvPr/>
          </p:nvSpPr>
          <p:spPr>
            <a:xfrm flipH="true" flipV="true">
              <a:off x="3981004" y="3668939"/>
              <a:ext cx="1848030" cy="732153"/>
            </a:xfrm>
            <a:prstGeom prst="line">
              <a:avLst/>
            </a:prstGeom>
            <a:ln cap="flat" w="50800">
              <a:solidFill>
                <a:srgbClr val="EB464B"/>
              </a:solidFill>
              <a:prstDash val="solid"/>
              <a:headEnd type="none" len="sm" w="sm"/>
              <a:tailEnd type="triangle" len="med" w="lg"/>
            </a:ln>
          </p:spPr>
        </p:sp>
        <p:sp>
          <p:nvSpPr>
            <p:cNvPr name="AutoShape 49" id="49"/>
            <p:cNvSpPr/>
            <p:nvPr/>
          </p:nvSpPr>
          <p:spPr>
            <a:xfrm flipH="true" flipV="true">
              <a:off x="3871373" y="4432116"/>
              <a:ext cx="1764824" cy="2576548"/>
            </a:xfrm>
            <a:prstGeom prst="line">
              <a:avLst/>
            </a:prstGeom>
            <a:ln cap="flat" w="50800">
              <a:solidFill>
                <a:srgbClr val="EB464B"/>
              </a:solidFill>
              <a:prstDash val="solid"/>
              <a:headEnd type="none" len="sm" w="sm"/>
              <a:tailEnd type="triangle" len="med" w="lg"/>
            </a:ln>
          </p:spPr>
        </p:sp>
        <p:sp>
          <p:nvSpPr>
            <p:cNvPr name="Freeform 50" id="50"/>
            <p:cNvSpPr/>
            <p:nvPr/>
          </p:nvSpPr>
          <p:spPr>
            <a:xfrm flipH="false" flipV="false" rot="0">
              <a:off x="4650180" y="4234581"/>
              <a:ext cx="562994" cy="450395"/>
            </a:xfrm>
            <a:custGeom>
              <a:avLst/>
              <a:gdLst/>
              <a:ahLst/>
              <a:cxnLst/>
              <a:rect r="r" b="b" t="t" l="l"/>
              <a:pathLst>
                <a:path h="450395" w="562994">
                  <a:moveTo>
                    <a:pt x="0" y="0"/>
                  </a:moveTo>
                  <a:lnTo>
                    <a:pt x="562993" y="0"/>
                  </a:lnTo>
                  <a:lnTo>
                    <a:pt x="562993"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1" id="51"/>
            <p:cNvSpPr/>
            <p:nvPr/>
          </p:nvSpPr>
          <p:spPr>
            <a:xfrm flipH="false" flipV="false" rot="0">
              <a:off x="1492015" y="390600"/>
              <a:ext cx="1028426" cy="1028426"/>
            </a:xfrm>
            <a:custGeom>
              <a:avLst/>
              <a:gdLst/>
              <a:ahLst/>
              <a:cxnLst/>
              <a:rect r="r" b="b" t="t" l="l"/>
              <a:pathLst>
                <a:path h="1028426" w="1028426">
                  <a:moveTo>
                    <a:pt x="0" y="0"/>
                  </a:moveTo>
                  <a:lnTo>
                    <a:pt x="1028426" y="0"/>
                  </a:lnTo>
                  <a:lnTo>
                    <a:pt x="1028426" y="1028426"/>
                  </a:lnTo>
                  <a:lnTo>
                    <a:pt x="0" y="102842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2" id="52"/>
            <p:cNvSpPr/>
            <p:nvPr/>
          </p:nvSpPr>
          <p:spPr>
            <a:xfrm flipH="false" flipV="false" rot="0">
              <a:off x="760369" y="8008677"/>
              <a:ext cx="731646" cy="730732"/>
            </a:xfrm>
            <a:custGeom>
              <a:avLst/>
              <a:gdLst/>
              <a:ahLst/>
              <a:cxnLst/>
              <a:rect r="r" b="b" t="t" l="l"/>
              <a:pathLst>
                <a:path h="730732" w="731646">
                  <a:moveTo>
                    <a:pt x="0" y="0"/>
                  </a:moveTo>
                  <a:lnTo>
                    <a:pt x="731646" y="0"/>
                  </a:lnTo>
                  <a:lnTo>
                    <a:pt x="731646" y="730732"/>
                  </a:lnTo>
                  <a:lnTo>
                    <a:pt x="0" y="7307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53" id="53"/>
            <p:cNvSpPr txBox="true"/>
            <p:nvPr/>
          </p:nvSpPr>
          <p:spPr>
            <a:xfrm rot="0">
              <a:off x="10781969" y="1369416"/>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4" id="54"/>
            <p:cNvSpPr txBox="true"/>
            <p:nvPr/>
          </p:nvSpPr>
          <p:spPr>
            <a:xfrm rot="0">
              <a:off x="10711190" y="4432862"/>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0640411" y="8191788"/>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4213721" y="7003968"/>
              <a:ext cx="1435911" cy="5372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Client capabilities</a:t>
              </a:r>
            </a:p>
          </p:txBody>
        </p:sp>
        <p:sp>
          <p:nvSpPr>
            <p:cNvPr name="TextBox 57" id="57"/>
            <p:cNvSpPr txBox="true"/>
            <p:nvPr/>
          </p:nvSpPr>
          <p:spPr>
            <a:xfrm rot="0">
              <a:off x="2550972" y="273406"/>
              <a:ext cx="1704927" cy="10960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Select clients to optimize time for current round</a:t>
              </a:r>
            </a:p>
          </p:txBody>
        </p:sp>
        <p:sp>
          <p:nvSpPr>
            <p:cNvPr name="TextBox 58" id="58"/>
            <p:cNvSpPr txBox="true"/>
            <p:nvPr/>
          </p:nvSpPr>
          <p:spPr>
            <a:xfrm rot="0">
              <a:off x="6688876" y="-19050"/>
              <a:ext cx="1095285" cy="5372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Selected Clients</a:t>
              </a:r>
            </a:p>
          </p:txBody>
        </p:sp>
        <p:sp>
          <p:nvSpPr>
            <p:cNvPr name="TextBox 59" id="59"/>
            <p:cNvSpPr txBox="true"/>
            <p:nvPr/>
          </p:nvSpPr>
          <p:spPr>
            <a:xfrm rot="0">
              <a:off x="0" y="8960612"/>
              <a:ext cx="2047214" cy="8166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Use weight updates from timely responses only</a:t>
              </a:r>
            </a:p>
          </p:txBody>
        </p:sp>
        <p:sp>
          <p:nvSpPr>
            <p:cNvPr name="Freeform 60" id="60"/>
            <p:cNvSpPr/>
            <p:nvPr/>
          </p:nvSpPr>
          <p:spPr>
            <a:xfrm flipH="false" flipV="false" rot="122130">
              <a:off x="5561490" y="5499988"/>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1" id="61"/>
            <p:cNvGrpSpPr/>
            <p:nvPr/>
          </p:nvGrpSpPr>
          <p:grpSpPr>
            <a:xfrm rot="125756">
              <a:off x="6489298" y="5681776"/>
              <a:ext cx="238132" cy="498650"/>
              <a:chOff x="0" y="0"/>
              <a:chExt cx="97924" cy="205053"/>
            </a:xfrm>
          </p:grpSpPr>
          <p:sp>
            <p:nvSpPr>
              <p:cNvPr name="Freeform 62" id="62"/>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63" id="63"/>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64" id="64"/>
            <p:cNvSpPr/>
            <p:nvPr/>
          </p:nvSpPr>
          <p:spPr>
            <a:xfrm flipH="false" flipV="false" rot="0">
              <a:off x="4650180" y="6460141"/>
              <a:ext cx="562994" cy="450395"/>
            </a:xfrm>
            <a:custGeom>
              <a:avLst/>
              <a:gdLst/>
              <a:ahLst/>
              <a:cxnLst/>
              <a:rect r="r" b="b" t="t" l="l"/>
              <a:pathLst>
                <a:path h="450395" w="562994">
                  <a:moveTo>
                    <a:pt x="0" y="0"/>
                  </a:moveTo>
                  <a:lnTo>
                    <a:pt x="562993" y="0"/>
                  </a:lnTo>
                  <a:lnTo>
                    <a:pt x="562993"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65" id="65"/>
            <p:cNvSpPr/>
            <p:nvPr/>
          </p:nvSpPr>
          <p:spPr>
            <a:xfrm flipH="false" flipV="false" rot="0">
              <a:off x="4692358" y="2851025"/>
              <a:ext cx="562994" cy="450395"/>
            </a:xfrm>
            <a:custGeom>
              <a:avLst/>
              <a:gdLst/>
              <a:ahLst/>
              <a:cxnLst/>
              <a:rect r="r" b="b" t="t" l="l"/>
              <a:pathLst>
                <a:path h="450395" w="562994">
                  <a:moveTo>
                    <a:pt x="0" y="0"/>
                  </a:moveTo>
                  <a:lnTo>
                    <a:pt x="562994" y="0"/>
                  </a:lnTo>
                  <a:lnTo>
                    <a:pt x="562994"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66" id="66"/>
            <p:cNvSpPr/>
            <p:nvPr/>
          </p:nvSpPr>
          <p:spPr>
            <a:xfrm flipH="false" flipV="false" rot="122130">
              <a:off x="5561490" y="537664"/>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7" id="67"/>
            <p:cNvGrpSpPr/>
            <p:nvPr/>
          </p:nvGrpSpPr>
          <p:grpSpPr>
            <a:xfrm rot="125756">
              <a:off x="6487947" y="703622"/>
              <a:ext cx="238132" cy="498650"/>
              <a:chOff x="0" y="0"/>
              <a:chExt cx="97924" cy="205053"/>
            </a:xfrm>
          </p:grpSpPr>
          <p:sp>
            <p:nvSpPr>
              <p:cNvPr name="Freeform 68" id="68"/>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69" id="69"/>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grpSp>
      <p:sp>
        <p:nvSpPr>
          <p:cNvPr name="Freeform 70" id="70"/>
          <p:cNvSpPr/>
          <p:nvPr/>
        </p:nvSpPr>
        <p:spPr>
          <a:xfrm flipH="false" flipV="false" rot="0">
            <a:off x="749258" y="3428487"/>
            <a:ext cx="7022616" cy="4889496"/>
          </a:xfrm>
          <a:custGeom>
            <a:avLst/>
            <a:gdLst/>
            <a:ahLst/>
            <a:cxnLst/>
            <a:rect r="r" b="b" t="t" l="l"/>
            <a:pathLst>
              <a:path h="4889496" w="7022616">
                <a:moveTo>
                  <a:pt x="0" y="0"/>
                </a:moveTo>
                <a:lnTo>
                  <a:pt x="7022616" y="0"/>
                </a:lnTo>
                <a:lnTo>
                  <a:pt x="7022616" y="4889496"/>
                </a:lnTo>
                <a:lnTo>
                  <a:pt x="0" y="4889496"/>
                </a:lnTo>
                <a:lnTo>
                  <a:pt x="0" y="0"/>
                </a:lnTo>
                <a:close/>
              </a:path>
            </a:pathLst>
          </a:custGeom>
          <a:blipFill>
            <a:blip r:embed="rId24"/>
            <a:stretch>
              <a:fillRect l="0" t="0" r="0" b="0"/>
            </a:stretch>
          </a:blipFill>
        </p:spPr>
      </p:sp>
      <p:sp>
        <p:nvSpPr>
          <p:cNvPr name="TextBox 71" id="71"/>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0103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FedCS Ablation Study</a:t>
            </a:r>
          </a:p>
        </p:txBody>
      </p:sp>
      <p:grpSp>
        <p:nvGrpSpPr>
          <p:cNvPr name="Group 6" id="6"/>
          <p:cNvGrpSpPr/>
          <p:nvPr/>
        </p:nvGrpSpPr>
        <p:grpSpPr>
          <a:xfrm rot="0">
            <a:off x="1660145" y="1926730"/>
            <a:ext cx="5264896" cy="7436043"/>
            <a:chOff x="0" y="0"/>
            <a:chExt cx="7019861" cy="9914724"/>
          </a:xfrm>
        </p:grpSpPr>
        <p:sp>
          <p:nvSpPr>
            <p:cNvPr name="Freeform 7" id="7"/>
            <p:cNvSpPr/>
            <p:nvPr/>
          </p:nvSpPr>
          <p:spPr>
            <a:xfrm flipH="false" flipV="false" rot="0">
              <a:off x="0" y="0"/>
              <a:ext cx="7019861" cy="9486299"/>
            </a:xfrm>
            <a:custGeom>
              <a:avLst/>
              <a:gdLst/>
              <a:ahLst/>
              <a:cxnLst/>
              <a:rect r="r" b="b" t="t" l="l"/>
              <a:pathLst>
                <a:path h="9486299" w="7019861">
                  <a:moveTo>
                    <a:pt x="0" y="0"/>
                  </a:moveTo>
                  <a:lnTo>
                    <a:pt x="7019861" y="0"/>
                  </a:lnTo>
                  <a:lnTo>
                    <a:pt x="7019861" y="9486299"/>
                  </a:lnTo>
                  <a:lnTo>
                    <a:pt x="0" y="9486299"/>
                  </a:lnTo>
                  <a:lnTo>
                    <a:pt x="0" y="0"/>
                  </a:lnTo>
                  <a:close/>
                </a:path>
              </a:pathLst>
            </a:custGeom>
            <a:blipFill>
              <a:blip r:embed="rId2"/>
              <a:stretch>
                <a:fillRect l="0" t="0" r="0" b="0"/>
              </a:stretch>
            </a:blipFill>
          </p:spPr>
        </p:sp>
        <p:sp>
          <p:nvSpPr>
            <p:cNvPr name="TextBox 8" id="8"/>
            <p:cNvSpPr txBox="true"/>
            <p:nvPr/>
          </p:nvSpPr>
          <p:spPr>
            <a:xfrm rot="0">
              <a:off x="0" y="9448199"/>
              <a:ext cx="7019861" cy="466525"/>
            </a:xfrm>
            <a:prstGeom prst="rect">
              <a:avLst/>
            </a:prstGeom>
          </p:spPr>
          <p:txBody>
            <a:bodyPr anchor="t" rtlCol="false" tIns="0" lIns="0" bIns="0" rIns="0">
              <a:spAutoFit/>
            </a:bodyPr>
            <a:lstStyle/>
            <a:p>
              <a:pPr algn="ctr" marL="0" indent="0" lvl="0">
                <a:lnSpc>
                  <a:spcPts val="2949"/>
                </a:lnSpc>
              </a:pPr>
              <a:r>
                <a:rPr lang="en-US" b="true" sz="2137" spc="128">
                  <a:solidFill>
                    <a:srgbClr val="000000"/>
                  </a:solidFill>
                  <a:latin typeface="Canva Sans Bold"/>
                  <a:ea typeface="Canva Sans Bold"/>
                  <a:cs typeface="Canva Sans Bold"/>
                  <a:sym typeface="Canva Sans Bold"/>
                </a:rPr>
                <a:t>Distribution of Client Capabilities</a:t>
              </a:r>
            </a:p>
          </p:txBody>
        </p:sp>
      </p:grpSp>
      <p:grpSp>
        <p:nvGrpSpPr>
          <p:cNvPr name="Group 9" id="9"/>
          <p:cNvGrpSpPr/>
          <p:nvPr/>
        </p:nvGrpSpPr>
        <p:grpSpPr>
          <a:xfrm rot="0">
            <a:off x="7556443" y="1926730"/>
            <a:ext cx="5138411" cy="7436043"/>
            <a:chOff x="0" y="0"/>
            <a:chExt cx="6851214" cy="9914724"/>
          </a:xfrm>
        </p:grpSpPr>
        <p:sp>
          <p:nvSpPr>
            <p:cNvPr name="Freeform 10" id="10"/>
            <p:cNvSpPr/>
            <p:nvPr/>
          </p:nvSpPr>
          <p:spPr>
            <a:xfrm flipH="false" flipV="false" rot="0">
              <a:off x="0" y="0"/>
              <a:ext cx="6851214" cy="4393341"/>
            </a:xfrm>
            <a:custGeom>
              <a:avLst/>
              <a:gdLst/>
              <a:ahLst/>
              <a:cxnLst/>
              <a:rect r="r" b="b" t="t" l="l"/>
              <a:pathLst>
                <a:path h="4393341" w="6851214">
                  <a:moveTo>
                    <a:pt x="0" y="0"/>
                  </a:moveTo>
                  <a:lnTo>
                    <a:pt x="6851214" y="0"/>
                  </a:lnTo>
                  <a:lnTo>
                    <a:pt x="6851214" y="4393341"/>
                  </a:lnTo>
                  <a:lnTo>
                    <a:pt x="0" y="4393341"/>
                  </a:lnTo>
                  <a:lnTo>
                    <a:pt x="0" y="0"/>
                  </a:lnTo>
                  <a:close/>
                </a:path>
              </a:pathLst>
            </a:custGeom>
            <a:blipFill>
              <a:blip r:embed="rId3"/>
              <a:stretch>
                <a:fillRect l="0" t="0" r="0" b="0"/>
              </a:stretch>
            </a:blipFill>
          </p:spPr>
        </p:sp>
        <p:sp>
          <p:nvSpPr>
            <p:cNvPr name="TextBox 11" id="11"/>
            <p:cNvSpPr txBox="true"/>
            <p:nvPr/>
          </p:nvSpPr>
          <p:spPr>
            <a:xfrm rot="0">
              <a:off x="0" y="4355241"/>
              <a:ext cx="6851214" cy="442946"/>
            </a:xfrm>
            <a:prstGeom prst="rect">
              <a:avLst/>
            </a:prstGeom>
          </p:spPr>
          <p:txBody>
            <a:bodyPr anchor="t" rtlCol="false" tIns="0" lIns="0" bIns="0" rIns="0">
              <a:spAutoFit/>
            </a:bodyPr>
            <a:lstStyle/>
            <a:p>
              <a:pPr algn="ctr" marL="0" indent="0" lvl="0">
                <a:lnSpc>
                  <a:spcPts val="2787"/>
                </a:lnSpc>
              </a:pPr>
              <a:r>
                <a:rPr lang="en-US" b="true" sz="2019" spc="121">
                  <a:solidFill>
                    <a:srgbClr val="000000"/>
                  </a:solidFill>
                  <a:latin typeface="Canva Sans Bold"/>
                  <a:ea typeface="Canva Sans Bold"/>
                  <a:cs typeface="Canva Sans Bold"/>
                  <a:sym typeface="Canva Sans Bold"/>
                </a:rPr>
                <a:t>Reference plot (From paper)</a:t>
              </a:r>
            </a:p>
          </p:txBody>
        </p:sp>
        <p:sp>
          <p:nvSpPr>
            <p:cNvPr name="Freeform 12" id="12"/>
            <p:cNvSpPr/>
            <p:nvPr/>
          </p:nvSpPr>
          <p:spPr>
            <a:xfrm flipH="false" flipV="false" rot="0">
              <a:off x="0" y="5142229"/>
              <a:ext cx="6851214" cy="4367649"/>
            </a:xfrm>
            <a:custGeom>
              <a:avLst/>
              <a:gdLst/>
              <a:ahLst/>
              <a:cxnLst/>
              <a:rect r="r" b="b" t="t" l="l"/>
              <a:pathLst>
                <a:path h="4367649" w="6851214">
                  <a:moveTo>
                    <a:pt x="0" y="0"/>
                  </a:moveTo>
                  <a:lnTo>
                    <a:pt x="6851214" y="0"/>
                  </a:lnTo>
                  <a:lnTo>
                    <a:pt x="6851214" y="4367649"/>
                  </a:lnTo>
                  <a:lnTo>
                    <a:pt x="0" y="4367649"/>
                  </a:lnTo>
                  <a:lnTo>
                    <a:pt x="0" y="0"/>
                  </a:lnTo>
                  <a:close/>
                </a:path>
              </a:pathLst>
            </a:custGeom>
            <a:blipFill>
              <a:blip r:embed="rId4"/>
              <a:stretch>
                <a:fillRect l="0" t="0" r="0" b="0"/>
              </a:stretch>
            </a:blipFill>
          </p:spPr>
        </p:sp>
        <p:sp>
          <p:nvSpPr>
            <p:cNvPr name="TextBox 13" id="13"/>
            <p:cNvSpPr txBox="true"/>
            <p:nvPr/>
          </p:nvSpPr>
          <p:spPr>
            <a:xfrm rot="0">
              <a:off x="0" y="9471778"/>
              <a:ext cx="6851214" cy="442946"/>
            </a:xfrm>
            <a:prstGeom prst="rect">
              <a:avLst/>
            </a:prstGeom>
          </p:spPr>
          <p:txBody>
            <a:bodyPr anchor="t" rtlCol="false" tIns="0" lIns="0" bIns="0" rIns="0">
              <a:spAutoFit/>
            </a:bodyPr>
            <a:lstStyle/>
            <a:p>
              <a:pPr algn="ctr" marL="0" indent="0" lvl="0">
                <a:lnSpc>
                  <a:spcPts val="2787"/>
                </a:lnSpc>
              </a:pPr>
              <a:r>
                <a:rPr lang="en-US" b="true" sz="2019" spc="121">
                  <a:solidFill>
                    <a:srgbClr val="000000"/>
                  </a:solidFill>
                  <a:latin typeface="Canva Sans Bold"/>
                  <a:ea typeface="Canva Sans Bold"/>
                  <a:cs typeface="Canva Sans Bold"/>
                  <a:sym typeface="Canva Sans Bold"/>
                </a:rPr>
                <a:t>Our plot</a:t>
              </a:r>
            </a:p>
          </p:txBody>
        </p:sp>
      </p:grpSp>
      <p:sp>
        <p:nvSpPr>
          <p:cNvPr name="AutoShape 14" id="14"/>
          <p:cNvSpPr/>
          <p:nvPr/>
        </p:nvSpPr>
        <p:spPr>
          <a:xfrm flipH="true" flipV="true">
            <a:off x="12694854" y="3574233"/>
            <a:ext cx="1991879" cy="1857325"/>
          </a:xfrm>
          <a:prstGeom prst="line">
            <a:avLst/>
          </a:prstGeom>
          <a:ln cap="flat" w="38100">
            <a:solidFill>
              <a:srgbClr val="1986CF"/>
            </a:solidFill>
            <a:prstDash val="sysDash"/>
            <a:headEnd type="oval" len="lg" w="lg"/>
            <a:tailEnd type="arrow" len="sm" w="med"/>
          </a:ln>
        </p:spPr>
      </p:sp>
      <p:grpSp>
        <p:nvGrpSpPr>
          <p:cNvPr name="Group 15" id="15"/>
          <p:cNvGrpSpPr/>
          <p:nvPr/>
        </p:nvGrpSpPr>
        <p:grpSpPr>
          <a:xfrm rot="0">
            <a:off x="14686732" y="3516112"/>
            <a:ext cx="2438245" cy="3830894"/>
            <a:chOff x="0" y="0"/>
            <a:chExt cx="3250993" cy="5107858"/>
          </a:xfrm>
        </p:grpSpPr>
        <p:grpSp>
          <p:nvGrpSpPr>
            <p:cNvPr name="Group 16" id="16"/>
            <p:cNvGrpSpPr/>
            <p:nvPr/>
          </p:nvGrpSpPr>
          <p:grpSpPr>
            <a:xfrm rot="0">
              <a:off x="0" y="0"/>
              <a:ext cx="3250993" cy="5107858"/>
              <a:chOff x="0" y="0"/>
              <a:chExt cx="642171" cy="1008960"/>
            </a:xfrm>
          </p:grpSpPr>
          <p:sp>
            <p:nvSpPr>
              <p:cNvPr name="Freeform 17" id="17"/>
              <p:cNvSpPr/>
              <p:nvPr/>
            </p:nvSpPr>
            <p:spPr>
              <a:xfrm flipH="false" flipV="false" rot="0">
                <a:off x="0" y="0"/>
                <a:ext cx="642171" cy="1008960"/>
              </a:xfrm>
              <a:custGeom>
                <a:avLst/>
                <a:gdLst/>
                <a:ahLst/>
                <a:cxnLst/>
                <a:rect r="r" b="b" t="t" l="l"/>
                <a:pathLst>
                  <a:path h="1008960" w="642171">
                    <a:moveTo>
                      <a:pt x="47628" y="0"/>
                    </a:moveTo>
                    <a:lnTo>
                      <a:pt x="594543" y="0"/>
                    </a:lnTo>
                    <a:cubicBezTo>
                      <a:pt x="607175" y="0"/>
                      <a:pt x="619289" y="5018"/>
                      <a:pt x="628221" y="13950"/>
                    </a:cubicBezTo>
                    <a:cubicBezTo>
                      <a:pt x="637153" y="22882"/>
                      <a:pt x="642171" y="34996"/>
                      <a:pt x="642171" y="47628"/>
                    </a:cubicBezTo>
                    <a:lnTo>
                      <a:pt x="642171" y="961332"/>
                    </a:lnTo>
                    <a:cubicBezTo>
                      <a:pt x="642171" y="973963"/>
                      <a:pt x="637153" y="986078"/>
                      <a:pt x="628221" y="995010"/>
                    </a:cubicBezTo>
                    <a:cubicBezTo>
                      <a:pt x="619289" y="1003942"/>
                      <a:pt x="607175" y="1008960"/>
                      <a:pt x="594543" y="1008960"/>
                    </a:cubicBezTo>
                    <a:lnTo>
                      <a:pt x="47628" y="1008960"/>
                    </a:lnTo>
                    <a:cubicBezTo>
                      <a:pt x="34996" y="1008960"/>
                      <a:pt x="22882" y="1003942"/>
                      <a:pt x="13950" y="995010"/>
                    </a:cubicBezTo>
                    <a:cubicBezTo>
                      <a:pt x="5018" y="986078"/>
                      <a:pt x="0" y="973963"/>
                      <a:pt x="0" y="961332"/>
                    </a:cubicBezTo>
                    <a:lnTo>
                      <a:pt x="0" y="47628"/>
                    </a:lnTo>
                    <a:cubicBezTo>
                      <a:pt x="0" y="34996"/>
                      <a:pt x="5018" y="22882"/>
                      <a:pt x="13950" y="13950"/>
                    </a:cubicBezTo>
                    <a:cubicBezTo>
                      <a:pt x="22882" y="5018"/>
                      <a:pt x="34996" y="0"/>
                      <a:pt x="47628" y="0"/>
                    </a:cubicBezTo>
                    <a:close/>
                  </a:path>
                </a:pathLst>
              </a:custGeom>
              <a:solidFill>
                <a:srgbClr val="D4EDF4"/>
              </a:solidFill>
            </p:spPr>
          </p:sp>
          <p:sp>
            <p:nvSpPr>
              <p:cNvPr name="TextBox 18" id="18"/>
              <p:cNvSpPr txBox="true"/>
              <p:nvPr/>
            </p:nvSpPr>
            <p:spPr>
              <a:xfrm>
                <a:off x="0" y="0"/>
                <a:ext cx="642171" cy="1008960"/>
              </a:xfrm>
              <a:prstGeom prst="rect">
                <a:avLst/>
              </a:prstGeom>
            </p:spPr>
            <p:txBody>
              <a:bodyPr anchor="ctr" rtlCol="false" tIns="50800" lIns="50800" bIns="50800" rIns="50800"/>
              <a:lstStyle/>
              <a:p>
                <a:pPr algn="ctr">
                  <a:lnSpc>
                    <a:spcPts val="1871"/>
                  </a:lnSpc>
                </a:pPr>
              </a:p>
            </p:txBody>
          </p:sp>
        </p:grpSp>
        <p:sp>
          <p:nvSpPr>
            <p:cNvPr name="TextBox 19" id="19"/>
            <p:cNvSpPr txBox="true"/>
            <p:nvPr/>
          </p:nvSpPr>
          <p:spPr>
            <a:xfrm rot="0">
              <a:off x="152579" y="184588"/>
              <a:ext cx="2902409" cy="4734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Graph showing how number of clients selected increases with increase in T_round (tradeoff between clients involved in single round and overall training time)</a:t>
              </a:r>
            </a:p>
          </p:txBody>
        </p:sp>
      </p:grpSp>
      <p:sp>
        <p:nvSpPr>
          <p:cNvPr name="AutoShape 20" id="20"/>
          <p:cNvSpPr/>
          <p:nvPr/>
        </p:nvSpPr>
        <p:spPr>
          <a:xfrm flipH="true">
            <a:off x="12694854" y="5431559"/>
            <a:ext cx="1991879" cy="1989712"/>
          </a:xfrm>
          <a:prstGeom prst="line">
            <a:avLst/>
          </a:prstGeom>
          <a:ln cap="flat" w="38100">
            <a:solidFill>
              <a:srgbClr val="1986CF"/>
            </a:solidFill>
            <a:prstDash val="sysDash"/>
            <a:headEnd type="oval" len="lg" w="lg"/>
            <a:tailEnd type="arrow" len="sm" w="med"/>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3093156" cy="3479800"/>
          </a:xfrm>
        </p:grpSpPr>
        <p:sp>
          <p:nvSpPr>
            <p:cNvPr name="Freeform 3" id="3"/>
            <p:cNvSpPr/>
            <p:nvPr/>
          </p:nvSpPr>
          <p:spPr>
            <a:xfrm flipH="false" flipV="false" rot="0">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D4EDF4"/>
            </a:solidFill>
          </p:spPr>
        </p:sp>
      </p:grpSp>
      <p:grpSp>
        <p:nvGrpSpPr>
          <p:cNvPr name="Group 4" id="4"/>
          <p:cNvGrpSpPr/>
          <p:nvPr/>
        </p:nvGrpSpPr>
        <p:grpSpPr>
          <a:xfrm rot="0">
            <a:off x="546428" y="544808"/>
            <a:ext cx="17237349" cy="9234166"/>
            <a:chOff x="0" y="0"/>
            <a:chExt cx="4539878" cy="2432044"/>
          </a:xfrm>
        </p:grpSpPr>
        <p:sp>
          <p:nvSpPr>
            <p:cNvPr name="Freeform 5" id="5"/>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7" id="7"/>
          <p:cNvSpPr txBox="true"/>
          <p:nvPr/>
        </p:nvSpPr>
        <p:spPr>
          <a:xfrm rot="0">
            <a:off x="1028700" y="2063854"/>
            <a:ext cx="7493187" cy="7045198"/>
          </a:xfrm>
          <a:prstGeom prst="rect">
            <a:avLst/>
          </a:prstGeom>
        </p:spPr>
        <p:txBody>
          <a:bodyPr anchor="t" rtlCol="false" tIns="0" lIns="0" bIns="0" rIns="0">
            <a:spAutoFit/>
          </a:bodyPr>
          <a:lstStyle/>
          <a:p>
            <a:pPr algn="l" marL="474978" indent="-237489" lvl="1">
              <a:lnSpc>
                <a:spcPts val="2815"/>
              </a:lnSpc>
              <a:buFont typeface="Arial"/>
              <a:buChar char="•"/>
            </a:pPr>
            <a:r>
              <a:rPr lang="en-US" b="true" sz="2199" spc="131" u="none">
                <a:solidFill>
                  <a:srgbClr val="000000"/>
                </a:solidFill>
                <a:latin typeface="Canva Sans Bold"/>
                <a:ea typeface="Canva Sans Bold"/>
                <a:cs typeface="Canva Sans Bold"/>
                <a:sym typeface="Canva Sans Bold"/>
              </a:rPr>
              <a:t>FedCS dynamically selects clients</a:t>
            </a:r>
            <a:r>
              <a:rPr lang="en-US" sz="2199" spc="131" u="none">
                <a:solidFill>
                  <a:srgbClr val="000000"/>
                </a:solidFill>
                <a:latin typeface="Canva Sans"/>
                <a:ea typeface="Canva Sans"/>
                <a:cs typeface="Canva Sans"/>
                <a:sym typeface="Canva Sans"/>
              </a:rPr>
              <a:t> based on upload and update times, ensuring that each communication </a:t>
            </a:r>
            <a:r>
              <a:rPr lang="en-US" b="true" sz="2199" spc="131" u="none">
                <a:solidFill>
                  <a:srgbClr val="000000"/>
                </a:solidFill>
                <a:latin typeface="Canva Sans Bold"/>
                <a:ea typeface="Canva Sans Bold"/>
                <a:cs typeface="Canva Sans Bold"/>
                <a:sym typeface="Canva Sans Bold"/>
              </a:rPr>
              <a:t>round completes within the specified t_round</a:t>
            </a:r>
            <a:r>
              <a:rPr lang="en-US" sz="2199" spc="131" u="none">
                <a:solidFill>
                  <a:srgbClr val="000000"/>
                </a:solidFill>
                <a:latin typeface="Canva Sans"/>
                <a:ea typeface="Canva Sans"/>
                <a:cs typeface="Canva Sans"/>
                <a:sym typeface="Canva Sans"/>
              </a:rPr>
              <a:t>.</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This </a:t>
            </a:r>
            <a:r>
              <a:rPr lang="en-US" b="true" sz="2199" spc="131" u="none">
                <a:solidFill>
                  <a:srgbClr val="000000"/>
                </a:solidFill>
                <a:latin typeface="Canva Sans Bold"/>
                <a:ea typeface="Canva Sans Bold"/>
                <a:cs typeface="Canva Sans Bold"/>
                <a:sym typeface="Canva Sans Bold"/>
              </a:rPr>
              <a:t>avoids delays caused by slow clients</a:t>
            </a:r>
            <a:r>
              <a:rPr lang="en-US" sz="2199" spc="131" u="none">
                <a:solidFill>
                  <a:srgbClr val="000000"/>
                </a:solidFill>
                <a:latin typeface="Canva Sans"/>
                <a:ea typeface="Canva Sans"/>
                <a:cs typeface="Canva Sans"/>
                <a:sym typeface="Canva Sans"/>
              </a:rPr>
              <a:t>, leading to faster overall training.</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FedCS with t_round = 5 achieves accuracy same as FedAvg but in less than half the time.</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The ability to constrain round duration makes FedCS </a:t>
            </a:r>
            <a:r>
              <a:rPr lang="en-US" b="true" sz="2199" spc="131" u="none">
                <a:solidFill>
                  <a:srgbClr val="000000"/>
                </a:solidFill>
                <a:latin typeface="Canva Sans Bold"/>
                <a:ea typeface="Canva Sans Bold"/>
                <a:cs typeface="Canva Sans Bold"/>
                <a:sym typeface="Canva Sans Bold"/>
              </a:rPr>
              <a:t>more suitable for real-world</a:t>
            </a:r>
            <a:r>
              <a:rPr lang="en-US" sz="2199" spc="131" u="none">
                <a:solidFill>
                  <a:srgbClr val="000000"/>
                </a:solidFill>
                <a:latin typeface="Canva Sans"/>
                <a:ea typeface="Canva Sans"/>
                <a:cs typeface="Canva Sans"/>
                <a:sym typeface="Canva Sans"/>
              </a:rPr>
              <a:t> federated settings where </a:t>
            </a:r>
            <a:r>
              <a:rPr lang="en-US" b="true" sz="2199" spc="131" u="none">
                <a:solidFill>
                  <a:srgbClr val="000000"/>
                </a:solidFill>
                <a:latin typeface="Canva Sans Bold"/>
                <a:ea typeface="Canva Sans Bold"/>
                <a:cs typeface="Canva Sans Bold"/>
                <a:sym typeface="Canva Sans Bold"/>
              </a:rPr>
              <a:t>devices have heterogeneous capabilities</a:t>
            </a:r>
            <a:r>
              <a:rPr lang="en-US" sz="2199" spc="131" u="none">
                <a:solidFill>
                  <a:srgbClr val="000000"/>
                </a:solidFill>
                <a:latin typeface="Canva Sans"/>
                <a:ea typeface="Canva Sans"/>
                <a:cs typeface="Canva Sans"/>
                <a:sym typeface="Canva Sans"/>
              </a:rPr>
              <a:t> and time constraints.</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By adjusting t_round, FedCS allows fine-grained </a:t>
            </a:r>
            <a:r>
              <a:rPr lang="en-US" b="true" sz="2199" spc="131" u="none">
                <a:solidFill>
                  <a:srgbClr val="000000"/>
                </a:solidFill>
                <a:latin typeface="Canva Sans Bold"/>
                <a:ea typeface="Canva Sans Bold"/>
                <a:cs typeface="Canva Sans Bold"/>
                <a:sym typeface="Canva Sans Bold"/>
              </a:rPr>
              <a:t>control over the trade-off between speed and accuracy</a:t>
            </a:r>
            <a:r>
              <a:rPr lang="en-US" sz="2199" spc="131" u="none">
                <a:solidFill>
                  <a:srgbClr val="000000"/>
                </a:solidFill>
                <a:latin typeface="Canva Sans"/>
                <a:ea typeface="Canva Sans"/>
                <a:cs typeface="Canva Sans"/>
                <a:sym typeface="Canva Sans"/>
              </a:rPr>
              <a:t> depending on application needs.</a:t>
            </a:r>
          </a:p>
        </p:txBody>
      </p:sp>
      <p:grpSp>
        <p:nvGrpSpPr>
          <p:cNvPr name="Group 8" id="8"/>
          <p:cNvGrpSpPr/>
          <p:nvPr/>
        </p:nvGrpSpPr>
        <p:grpSpPr>
          <a:xfrm rot="0">
            <a:off x="9710651" y="2308388"/>
            <a:ext cx="7548649" cy="6061188"/>
            <a:chOff x="0" y="0"/>
            <a:chExt cx="10064865" cy="8081584"/>
          </a:xfrm>
        </p:grpSpPr>
        <p:sp>
          <p:nvSpPr>
            <p:cNvPr name="Freeform 9" id="9"/>
            <p:cNvSpPr/>
            <p:nvPr/>
          </p:nvSpPr>
          <p:spPr>
            <a:xfrm flipH="false" flipV="false" rot="0">
              <a:off x="0" y="0"/>
              <a:ext cx="10064865" cy="7548649"/>
            </a:xfrm>
            <a:custGeom>
              <a:avLst/>
              <a:gdLst/>
              <a:ahLst/>
              <a:cxnLst/>
              <a:rect r="r" b="b" t="t" l="l"/>
              <a:pathLst>
                <a:path h="7548649" w="10064865">
                  <a:moveTo>
                    <a:pt x="0" y="0"/>
                  </a:moveTo>
                  <a:lnTo>
                    <a:pt x="10064865" y="0"/>
                  </a:lnTo>
                  <a:lnTo>
                    <a:pt x="10064865" y="7548649"/>
                  </a:lnTo>
                  <a:lnTo>
                    <a:pt x="0" y="7548649"/>
                  </a:lnTo>
                  <a:lnTo>
                    <a:pt x="0" y="0"/>
                  </a:lnTo>
                  <a:close/>
                </a:path>
              </a:pathLst>
            </a:custGeom>
            <a:blipFill>
              <a:blip r:embed="rId2"/>
              <a:stretch>
                <a:fillRect l="0" t="0" r="0" b="0"/>
              </a:stretch>
            </a:blipFill>
          </p:spPr>
        </p:sp>
        <p:sp>
          <p:nvSpPr>
            <p:cNvPr name="TextBox 10" id="10"/>
            <p:cNvSpPr txBox="true"/>
            <p:nvPr/>
          </p:nvSpPr>
          <p:spPr>
            <a:xfrm rot="0">
              <a:off x="0" y="7647244"/>
              <a:ext cx="10064865" cy="434340"/>
            </a:xfrm>
            <a:prstGeom prst="rect">
              <a:avLst/>
            </a:prstGeom>
          </p:spPr>
          <p:txBody>
            <a:bodyPr anchor="t" rtlCol="false" tIns="0" lIns="0" bIns="0" rIns="0">
              <a:spAutoFit/>
            </a:bodyPr>
            <a:lstStyle/>
            <a:p>
              <a:pPr algn="ctr">
                <a:lnSpc>
                  <a:spcPts val="2760"/>
                </a:lnSpc>
              </a:pPr>
              <a:r>
                <a:rPr lang="en-US" b="true" sz="2000" spc="120">
                  <a:solidFill>
                    <a:srgbClr val="000000"/>
                  </a:solidFill>
                  <a:latin typeface="DM Sans Bold"/>
                  <a:ea typeface="DM Sans Bold"/>
                  <a:cs typeface="DM Sans Bold"/>
                  <a:sym typeface="DM Sans Bold"/>
                </a:rPr>
                <a:t>Time taken during training to reach a 95% accuracy</a:t>
              </a:r>
            </a:p>
          </p:txBody>
        </p:sp>
      </p:grpSp>
      <p:sp>
        <p:nvSpPr>
          <p:cNvPr name="TextBox 11" id="11"/>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  FedCS vs FedAvg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TextBox 2" id="2"/>
          <p:cNvSpPr txBox="true"/>
          <p:nvPr/>
        </p:nvSpPr>
        <p:spPr>
          <a:xfrm rot="0">
            <a:off x="5943483" y="411399"/>
            <a:ext cx="6401034" cy="993166"/>
          </a:xfrm>
          <a:prstGeom prst="rect">
            <a:avLst/>
          </a:prstGeom>
        </p:spPr>
        <p:txBody>
          <a:bodyPr anchor="t" rtlCol="false" tIns="0" lIns="0" bIns="0" rIns="0">
            <a:spAutoFit/>
          </a:bodyPr>
          <a:lstStyle/>
          <a:p>
            <a:pPr algn="ctr" marL="0" indent="0" lvl="0">
              <a:lnSpc>
                <a:spcPts val="7617"/>
              </a:lnSpc>
            </a:pPr>
            <a:r>
              <a:rPr lang="en-US" b="true" sz="6988">
                <a:solidFill>
                  <a:srgbClr val="000000"/>
                </a:solidFill>
                <a:latin typeface="Open Sans Bold"/>
                <a:ea typeface="Open Sans Bold"/>
                <a:cs typeface="Open Sans Bold"/>
                <a:sym typeface="Open Sans Bold"/>
              </a:rPr>
              <a:t>Demostration</a:t>
            </a:r>
          </a:p>
        </p:txBody>
      </p:sp>
      <p:sp>
        <p:nvSpPr>
          <p:cNvPr name="Freeform 3" id="3"/>
          <p:cNvSpPr/>
          <p:nvPr/>
        </p:nvSpPr>
        <p:spPr>
          <a:xfrm flipH="false" flipV="false" rot="0">
            <a:off x="3344584" y="2185615"/>
            <a:ext cx="11598832" cy="7249270"/>
          </a:xfrm>
          <a:custGeom>
            <a:avLst/>
            <a:gdLst/>
            <a:ahLst/>
            <a:cxnLst/>
            <a:rect r="r" b="b" t="t" l="l"/>
            <a:pathLst>
              <a:path h="7249270" w="11598832">
                <a:moveTo>
                  <a:pt x="0" y="0"/>
                </a:moveTo>
                <a:lnTo>
                  <a:pt x="11598832" y="0"/>
                </a:lnTo>
                <a:lnTo>
                  <a:pt x="11598832" y="7249270"/>
                </a:lnTo>
                <a:lnTo>
                  <a:pt x="0" y="7249270"/>
                </a:lnTo>
                <a:lnTo>
                  <a:pt x="0" y="0"/>
                </a:lnTo>
                <a:close/>
              </a:path>
            </a:pathLst>
          </a:custGeom>
          <a:blipFill>
            <a:blip r:embed="rId2"/>
            <a:stretch>
              <a:fillRect l="0" t="0" r="0" b="0"/>
            </a:stretch>
          </a:blipFill>
        </p:spPr>
      </p:sp>
      <p:grpSp>
        <p:nvGrpSpPr>
          <p:cNvPr name="Group 4" id="4"/>
          <p:cNvGrpSpPr/>
          <p:nvPr/>
        </p:nvGrpSpPr>
        <p:grpSpPr>
          <a:xfrm rot="0">
            <a:off x="3344584" y="2185615"/>
            <a:ext cx="4880622" cy="7249270"/>
            <a:chOff x="0" y="0"/>
            <a:chExt cx="1285431" cy="1909273"/>
          </a:xfrm>
        </p:grpSpPr>
        <p:sp>
          <p:nvSpPr>
            <p:cNvPr name="Freeform 5" id="5"/>
            <p:cNvSpPr/>
            <p:nvPr/>
          </p:nvSpPr>
          <p:spPr>
            <a:xfrm flipH="false" flipV="false" rot="0">
              <a:off x="0" y="0"/>
              <a:ext cx="1285431" cy="1909273"/>
            </a:xfrm>
            <a:custGeom>
              <a:avLst/>
              <a:gdLst/>
              <a:ahLst/>
              <a:cxnLst/>
              <a:rect r="r" b="b" t="t" l="l"/>
              <a:pathLst>
                <a:path h="1909273" w="1285431">
                  <a:moveTo>
                    <a:pt x="0" y="0"/>
                  </a:moveTo>
                  <a:lnTo>
                    <a:pt x="1285431" y="0"/>
                  </a:lnTo>
                  <a:lnTo>
                    <a:pt x="1285431" y="1909273"/>
                  </a:lnTo>
                  <a:lnTo>
                    <a:pt x="0" y="1909273"/>
                  </a:lnTo>
                  <a:close/>
                </a:path>
              </a:pathLst>
            </a:custGeom>
            <a:solidFill>
              <a:srgbClr val="000000">
                <a:alpha val="0"/>
              </a:srgbClr>
            </a:solidFill>
            <a:ln w="95250" cap="sq">
              <a:solidFill>
                <a:srgbClr val="EB464B"/>
              </a:solidFill>
              <a:prstDash val="solid"/>
              <a:miter/>
            </a:ln>
          </p:spPr>
        </p:sp>
        <p:sp>
          <p:nvSpPr>
            <p:cNvPr name="TextBox 6" id="6"/>
            <p:cNvSpPr txBox="true"/>
            <p:nvPr/>
          </p:nvSpPr>
          <p:spPr>
            <a:xfrm>
              <a:off x="0" y="0"/>
              <a:ext cx="1285431" cy="1909273"/>
            </a:xfrm>
            <a:prstGeom prst="rect">
              <a:avLst/>
            </a:prstGeom>
          </p:spPr>
          <p:txBody>
            <a:bodyPr anchor="ctr" rtlCol="false" tIns="50800" lIns="50800" bIns="50800" rIns="50800"/>
            <a:lstStyle/>
            <a:p>
              <a:pPr algn="ctr">
                <a:lnSpc>
                  <a:spcPts val="1871"/>
                </a:lnSpc>
              </a:pPr>
            </a:p>
          </p:txBody>
        </p:sp>
      </p:grpSp>
      <p:grpSp>
        <p:nvGrpSpPr>
          <p:cNvPr name="Group 7" id="7"/>
          <p:cNvGrpSpPr/>
          <p:nvPr/>
        </p:nvGrpSpPr>
        <p:grpSpPr>
          <a:xfrm rot="0">
            <a:off x="8385427" y="2185615"/>
            <a:ext cx="6557989" cy="2300782"/>
            <a:chOff x="0" y="0"/>
            <a:chExt cx="1727207" cy="605967"/>
          </a:xfrm>
        </p:grpSpPr>
        <p:sp>
          <p:nvSpPr>
            <p:cNvPr name="Freeform 8" id="8"/>
            <p:cNvSpPr/>
            <p:nvPr/>
          </p:nvSpPr>
          <p:spPr>
            <a:xfrm flipH="false" flipV="false" rot="0">
              <a:off x="0" y="0"/>
              <a:ext cx="1727207" cy="605967"/>
            </a:xfrm>
            <a:custGeom>
              <a:avLst/>
              <a:gdLst/>
              <a:ahLst/>
              <a:cxnLst/>
              <a:rect r="r" b="b" t="t" l="l"/>
              <a:pathLst>
                <a:path h="605967" w="1727207">
                  <a:moveTo>
                    <a:pt x="0" y="0"/>
                  </a:moveTo>
                  <a:lnTo>
                    <a:pt x="1727207" y="0"/>
                  </a:lnTo>
                  <a:lnTo>
                    <a:pt x="1727207" y="605967"/>
                  </a:lnTo>
                  <a:lnTo>
                    <a:pt x="0" y="605967"/>
                  </a:lnTo>
                  <a:close/>
                </a:path>
              </a:pathLst>
            </a:custGeom>
            <a:solidFill>
              <a:srgbClr val="000000">
                <a:alpha val="0"/>
              </a:srgbClr>
            </a:solidFill>
            <a:ln w="95250" cap="sq">
              <a:solidFill>
                <a:srgbClr val="FF914D"/>
              </a:solidFill>
              <a:prstDash val="solid"/>
              <a:miter/>
            </a:ln>
          </p:spPr>
        </p:sp>
        <p:sp>
          <p:nvSpPr>
            <p:cNvPr name="TextBox 9" id="9"/>
            <p:cNvSpPr txBox="true"/>
            <p:nvPr/>
          </p:nvSpPr>
          <p:spPr>
            <a:xfrm>
              <a:off x="0" y="0"/>
              <a:ext cx="1727207" cy="605967"/>
            </a:xfrm>
            <a:prstGeom prst="rect">
              <a:avLst/>
            </a:prstGeom>
          </p:spPr>
          <p:txBody>
            <a:bodyPr anchor="ctr" rtlCol="false" tIns="50800" lIns="50800" bIns="50800" rIns="50800"/>
            <a:lstStyle/>
            <a:p>
              <a:pPr algn="ctr">
                <a:lnSpc>
                  <a:spcPts val="1871"/>
                </a:lnSpc>
              </a:pPr>
            </a:p>
          </p:txBody>
        </p:sp>
      </p:grpSp>
      <p:grpSp>
        <p:nvGrpSpPr>
          <p:cNvPr name="Group 10" id="10"/>
          <p:cNvGrpSpPr/>
          <p:nvPr/>
        </p:nvGrpSpPr>
        <p:grpSpPr>
          <a:xfrm rot="0">
            <a:off x="8385427" y="4646617"/>
            <a:ext cx="6557989" cy="4788268"/>
            <a:chOff x="0" y="0"/>
            <a:chExt cx="1727207" cy="1261108"/>
          </a:xfrm>
        </p:grpSpPr>
        <p:sp>
          <p:nvSpPr>
            <p:cNvPr name="Freeform 11" id="11"/>
            <p:cNvSpPr/>
            <p:nvPr/>
          </p:nvSpPr>
          <p:spPr>
            <a:xfrm flipH="false" flipV="false" rot="0">
              <a:off x="0" y="0"/>
              <a:ext cx="1727207" cy="1261108"/>
            </a:xfrm>
            <a:custGeom>
              <a:avLst/>
              <a:gdLst/>
              <a:ahLst/>
              <a:cxnLst/>
              <a:rect r="r" b="b" t="t" l="l"/>
              <a:pathLst>
                <a:path h="1261108" w="1727207">
                  <a:moveTo>
                    <a:pt x="0" y="0"/>
                  </a:moveTo>
                  <a:lnTo>
                    <a:pt x="1727207" y="0"/>
                  </a:lnTo>
                  <a:lnTo>
                    <a:pt x="1727207" y="1261108"/>
                  </a:lnTo>
                  <a:lnTo>
                    <a:pt x="0" y="1261108"/>
                  </a:lnTo>
                  <a:close/>
                </a:path>
              </a:pathLst>
            </a:custGeom>
            <a:solidFill>
              <a:srgbClr val="000000">
                <a:alpha val="0"/>
              </a:srgbClr>
            </a:solidFill>
            <a:ln w="95250" cap="sq">
              <a:solidFill>
                <a:srgbClr val="701CF5"/>
              </a:solidFill>
              <a:prstDash val="solid"/>
              <a:miter/>
            </a:ln>
          </p:spPr>
        </p:sp>
        <p:sp>
          <p:nvSpPr>
            <p:cNvPr name="TextBox 12" id="12"/>
            <p:cNvSpPr txBox="true"/>
            <p:nvPr/>
          </p:nvSpPr>
          <p:spPr>
            <a:xfrm>
              <a:off x="0" y="0"/>
              <a:ext cx="1727207" cy="1261108"/>
            </a:xfrm>
            <a:prstGeom prst="rect">
              <a:avLst/>
            </a:prstGeom>
          </p:spPr>
          <p:txBody>
            <a:bodyPr anchor="ctr" rtlCol="false" tIns="50800" lIns="50800" bIns="50800" rIns="50800"/>
            <a:lstStyle/>
            <a:p>
              <a:pPr algn="ctr">
                <a:lnSpc>
                  <a:spcPts val="1871"/>
                </a:lnSpc>
              </a:pPr>
            </a:p>
          </p:txBody>
        </p:sp>
      </p:grpSp>
      <p:sp>
        <p:nvSpPr>
          <p:cNvPr name="TextBox 13" id="13"/>
          <p:cNvSpPr txBox="true"/>
          <p:nvPr/>
        </p:nvSpPr>
        <p:spPr>
          <a:xfrm rot="0">
            <a:off x="504837" y="2185615"/>
            <a:ext cx="2442789" cy="1325880"/>
          </a:xfrm>
          <a:prstGeom prst="rect">
            <a:avLst/>
          </a:prstGeom>
        </p:spPr>
        <p:txBody>
          <a:bodyPr anchor="t" rtlCol="false" tIns="0" lIns="0" bIns="0" rIns="0">
            <a:spAutoFit/>
          </a:bodyPr>
          <a:lstStyle/>
          <a:p>
            <a:pPr algn="ctr">
              <a:lnSpc>
                <a:spcPts val="3509"/>
              </a:lnSpc>
            </a:pPr>
            <a:r>
              <a:rPr lang="en-US" sz="3000" spc="56">
                <a:solidFill>
                  <a:srgbClr val="EB464B"/>
                </a:solidFill>
                <a:latin typeface="Varela Round"/>
                <a:ea typeface="Varela Round"/>
                <a:cs typeface="Varela Round"/>
                <a:sym typeface="Varela Round"/>
              </a:rPr>
              <a:t>FEDERATED LEARNING SERVER</a:t>
            </a:r>
          </a:p>
        </p:txBody>
      </p:sp>
      <p:sp>
        <p:nvSpPr>
          <p:cNvPr name="AutoShape 14" id="14"/>
          <p:cNvSpPr/>
          <p:nvPr/>
        </p:nvSpPr>
        <p:spPr>
          <a:xfrm flipH="true">
            <a:off x="1726231" y="2185615"/>
            <a:ext cx="4198202" cy="0"/>
          </a:xfrm>
          <a:prstGeom prst="line">
            <a:avLst/>
          </a:prstGeom>
          <a:ln cap="flat" w="57150">
            <a:solidFill>
              <a:srgbClr val="EB464B"/>
            </a:solidFill>
            <a:prstDash val="sysDash"/>
            <a:headEnd type="oval" len="lg" w="lg"/>
            <a:tailEnd type="arrow" len="sm" w="med"/>
          </a:ln>
        </p:spPr>
      </p:sp>
      <p:sp>
        <p:nvSpPr>
          <p:cNvPr name="AutoShape 15" id="15"/>
          <p:cNvSpPr/>
          <p:nvPr/>
        </p:nvSpPr>
        <p:spPr>
          <a:xfrm flipV="true">
            <a:off x="11659568" y="2185615"/>
            <a:ext cx="5151902" cy="29611"/>
          </a:xfrm>
          <a:prstGeom prst="line">
            <a:avLst/>
          </a:prstGeom>
          <a:ln cap="flat" w="57150">
            <a:solidFill>
              <a:srgbClr val="FF914D"/>
            </a:solidFill>
            <a:prstDash val="sysDash"/>
            <a:headEnd type="oval" len="lg" w="lg"/>
            <a:tailEnd type="arrow" len="sm" w="med"/>
          </a:ln>
        </p:spPr>
      </p:sp>
      <p:sp>
        <p:nvSpPr>
          <p:cNvPr name="TextBox 16" id="16"/>
          <p:cNvSpPr txBox="true"/>
          <p:nvPr/>
        </p:nvSpPr>
        <p:spPr>
          <a:xfrm rot="0">
            <a:off x="15843836" y="2185615"/>
            <a:ext cx="1935267" cy="449580"/>
          </a:xfrm>
          <a:prstGeom prst="rect">
            <a:avLst/>
          </a:prstGeom>
        </p:spPr>
        <p:txBody>
          <a:bodyPr anchor="t" rtlCol="false" tIns="0" lIns="0" bIns="0" rIns="0">
            <a:spAutoFit/>
          </a:bodyPr>
          <a:lstStyle/>
          <a:p>
            <a:pPr algn="ctr" marL="0" indent="0" lvl="0">
              <a:lnSpc>
                <a:spcPts val="3510"/>
              </a:lnSpc>
              <a:spcBef>
                <a:spcPct val="0"/>
              </a:spcBef>
            </a:pPr>
            <a:r>
              <a:rPr lang="en-US" sz="3000" spc="57">
                <a:solidFill>
                  <a:srgbClr val="FF914D"/>
                </a:solidFill>
                <a:latin typeface="Varela Round"/>
                <a:ea typeface="Varela Round"/>
                <a:cs typeface="Varela Round"/>
                <a:sym typeface="Varela Round"/>
              </a:rPr>
              <a:t>CONSUL</a:t>
            </a:r>
          </a:p>
        </p:txBody>
      </p:sp>
      <p:sp>
        <p:nvSpPr>
          <p:cNvPr name="AutoShape 17" id="17"/>
          <p:cNvSpPr/>
          <p:nvPr/>
        </p:nvSpPr>
        <p:spPr>
          <a:xfrm>
            <a:off x="14903906" y="5920276"/>
            <a:ext cx="1907564" cy="458390"/>
          </a:xfrm>
          <a:prstGeom prst="line">
            <a:avLst/>
          </a:prstGeom>
          <a:ln cap="flat" w="57150">
            <a:solidFill>
              <a:srgbClr val="701CF5"/>
            </a:solidFill>
            <a:prstDash val="sysDash"/>
            <a:headEnd type="oval" len="lg" w="lg"/>
            <a:tailEnd type="arrow" len="sm" w="med"/>
          </a:ln>
        </p:spPr>
      </p:sp>
      <p:sp>
        <p:nvSpPr>
          <p:cNvPr name="TextBox 18" id="18"/>
          <p:cNvSpPr txBox="true"/>
          <p:nvPr/>
        </p:nvSpPr>
        <p:spPr>
          <a:xfrm rot="0">
            <a:off x="15589388" y="6378665"/>
            <a:ext cx="2444164" cy="1325880"/>
          </a:xfrm>
          <a:prstGeom prst="rect">
            <a:avLst/>
          </a:prstGeom>
        </p:spPr>
        <p:txBody>
          <a:bodyPr anchor="t" rtlCol="false" tIns="0" lIns="0" bIns="0" rIns="0">
            <a:spAutoFit/>
          </a:bodyPr>
          <a:lstStyle/>
          <a:p>
            <a:pPr algn="ctr" marL="0" indent="0" lvl="0">
              <a:lnSpc>
                <a:spcPts val="3510"/>
              </a:lnSpc>
              <a:spcBef>
                <a:spcPct val="0"/>
              </a:spcBef>
            </a:pPr>
            <a:r>
              <a:rPr lang="en-US" sz="3000" spc="57">
                <a:solidFill>
                  <a:srgbClr val="701CF5"/>
                </a:solidFill>
                <a:latin typeface="Varela Round"/>
                <a:ea typeface="Varela Round"/>
                <a:cs typeface="Varela Round"/>
                <a:sym typeface="Varela Round"/>
              </a:rPr>
              <a:t>CLIENTS</a:t>
            </a:r>
            <a:r>
              <a:rPr lang="en-US" sz="3000" spc="57" strike="noStrike" u="none">
                <a:solidFill>
                  <a:srgbClr val="701CF5"/>
                </a:solidFill>
                <a:latin typeface="Varela Round"/>
                <a:ea typeface="Varela Round"/>
                <a:cs typeface="Varela Round"/>
                <a:sym typeface="Varela Round"/>
              </a:rPr>
              <a:t> </a:t>
            </a:r>
          </a:p>
          <a:p>
            <a:pPr algn="ctr" marL="0" indent="0" lvl="0">
              <a:lnSpc>
                <a:spcPts val="3510"/>
              </a:lnSpc>
              <a:spcBef>
                <a:spcPct val="0"/>
              </a:spcBef>
            </a:pPr>
            <a:r>
              <a:rPr lang="en-US" sz="3000" spc="57" strike="noStrike" u="none">
                <a:solidFill>
                  <a:srgbClr val="701CF5"/>
                </a:solidFill>
                <a:latin typeface="Varela Round"/>
                <a:ea typeface="Varela Round"/>
                <a:cs typeface="Varela Round"/>
                <a:sym typeface="Varela Round"/>
              </a:rPr>
              <a:t>(Run in the background)</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776962" cy="10287000"/>
            <a:chOff x="0" y="0"/>
            <a:chExt cx="601096" cy="3479800"/>
          </a:xfrm>
        </p:grpSpPr>
        <p:sp>
          <p:nvSpPr>
            <p:cNvPr name="Freeform 3" id="3"/>
            <p:cNvSpPr/>
            <p:nvPr/>
          </p:nvSpPr>
          <p:spPr>
            <a:xfrm flipH="false" flipV="false" rot="0">
              <a:off x="0" y="0"/>
              <a:ext cx="601096" cy="3479800"/>
            </a:xfrm>
            <a:custGeom>
              <a:avLst/>
              <a:gdLst/>
              <a:ahLst/>
              <a:cxnLst/>
              <a:rect r="r" b="b" t="t" l="l"/>
              <a:pathLst>
                <a:path h="3479800" w="601096">
                  <a:moveTo>
                    <a:pt x="0" y="0"/>
                  </a:moveTo>
                  <a:lnTo>
                    <a:pt x="601096" y="0"/>
                  </a:lnTo>
                  <a:lnTo>
                    <a:pt x="601096" y="3479800"/>
                  </a:lnTo>
                  <a:lnTo>
                    <a:pt x="0" y="3479800"/>
                  </a:lnTo>
                  <a:close/>
                </a:path>
              </a:pathLst>
            </a:custGeom>
            <a:solidFill>
              <a:srgbClr val="D4EDF4"/>
            </a:solidFill>
          </p:spPr>
        </p:sp>
      </p:grpSp>
      <p:graphicFrame>
        <p:nvGraphicFramePr>
          <p:cNvPr name="Table 4" id="4"/>
          <p:cNvGraphicFramePr>
            <a:graphicFrameLocks noGrp="true"/>
          </p:cNvGraphicFramePr>
          <p:nvPr/>
        </p:nvGraphicFramePr>
        <p:xfrm>
          <a:off x="2514296" y="601769"/>
          <a:ext cx="15118734" cy="9083463"/>
        </p:xfrm>
        <a:graphic>
          <a:graphicData uri="http://schemas.openxmlformats.org/drawingml/2006/table">
            <a:tbl>
              <a:tblPr/>
              <a:tblGrid>
                <a:gridCol w="3779684"/>
                <a:gridCol w="3779684"/>
                <a:gridCol w="3779684"/>
                <a:gridCol w="3779684"/>
              </a:tblGrid>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Tasks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Abhinav</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Archisha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Vinit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ML Models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gRPC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FedSGD</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FedAvg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FedAdp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FedCS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Encryption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Ablation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PPT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bl>
          </a:graphicData>
        </a:graphic>
      </p:graphicFrame>
      <p:grpSp>
        <p:nvGrpSpPr>
          <p:cNvPr name="Group 5" id="5"/>
          <p:cNvGrpSpPr/>
          <p:nvPr/>
        </p:nvGrpSpPr>
        <p:grpSpPr>
          <a:xfrm rot="5400000">
            <a:off x="4753157" y="873393"/>
            <a:ext cx="291565" cy="291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BD59"/>
            </a:solidFill>
          </p:spPr>
        </p:sp>
        <p:sp>
          <p:nvSpPr>
            <p:cNvPr name="TextBox 7" id="7"/>
            <p:cNvSpPr txBox="true"/>
            <p:nvPr/>
          </p:nvSpPr>
          <p:spPr>
            <a:xfrm>
              <a:off x="0" y="212725"/>
              <a:ext cx="711200" cy="396875"/>
            </a:xfrm>
            <a:prstGeom prst="rect">
              <a:avLst/>
            </a:prstGeom>
          </p:spPr>
          <p:txBody>
            <a:bodyPr anchor="ctr" rtlCol="false" tIns="50800" lIns="50800" bIns="50800" rIns="50800"/>
            <a:lstStyle/>
            <a:p>
              <a:pPr algn="ctr">
                <a:lnSpc>
                  <a:spcPts val="2690"/>
                </a:lnSpc>
              </a:pPr>
            </a:p>
          </p:txBody>
        </p:sp>
      </p:grpSp>
      <p:sp>
        <p:nvSpPr>
          <p:cNvPr name="TextBox 8" id="8"/>
          <p:cNvSpPr txBox="true"/>
          <p:nvPr/>
        </p:nvSpPr>
        <p:spPr>
          <a:xfrm rot="-5400000">
            <a:off x="-4228480" y="4720590"/>
            <a:ext cx="102870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Canva Sans Bold"/>
                <a:ea typeface="Canva Sans Bold"/>
                <a:cs typeface="Canva Sans Bold"/>
                <a:sym typeface="Canva Sans Bold"/>
              </a:rPr>
              <a:t>Contributions (All Equal)</a:t>
            </a:r>
          </a:p>
        </p:txBody>
      </p:sp>
      <p:sp>
        <p:nvSpPr>
          <p:cNvPr name="TextBox 9" id="9"/>
          <p:cNvSpPr txBox="true"/>
          <p:nvPr/>
        </p:nvSpPr>
        <p:spPr>
          <a:xfrm rot="0">
            <a:off x="2514296" y="9749367"/>
            <a:ext cx="15118734" cy="331470"/>
          </a:xfrm>
          <a:prstGeom prst="rect">
            <a:avLst/>
          </a:prstGeom>
        </p:spPr>
        <p:txBody>
          <a:bodyPr anchor="t" rtlCol="false" tIns="0" lIns="0" bIns="0" rIns="0">
            <a:spAutoFit/>
          </a:bodyPr>
          <a:lstStyle/>
          <a:p>
            <a:pPr algn="ctr">
              <a:lnSpc>
                <a:spcPts val="2700"/>
              </a:lnSpc>
              <a:spcBef>
                <a:spcPct val="0"/>
              </a:spcBef>
            </a:pPr>
            <a:r>
              <a:rPr lang="en-US" sz="1800">
                <a:solidFill>
                  <a:srgbClr val="FF3131"/>
                </a:solidFill>
                <a:latin typeface="Radley"/>
                <a:ea typeface="Radley"/>
                <a:cs typeface="Radley"/>
                <a:sym typeface="Radley"/>
              </a:rPr>
              <a:t>R = Responsible</a:t>
            </a:r>
            <a:r>
              <a:rPr lang="en-US" sz="1800">
                <a:solidFill>
                  <a:srgbClr val="008444"/>
                </a:solidFill>
                <a:latin typeface="Radley"/>
                <a:ea typeface="Radley"/>
                <a:cs typeface="Radley"/>
                <a:sym typeface="Radley"/>
              </a:rPr>
              <a:t>        C = Consulted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5472454">
            <a:off x="-8109216" y="-1552629"/>
            <a:ext cx="14121994" cy="14225452"/>
          </a:xfrm>
          <a:custGeom>
            <a:avLst/>
            <a:gdLst/>
            <a:ahLst/>
            <a:cxnLst/>
            <a:rect r="r" b="b" t="t" l="l"/>
            <a:pathLst>
              <a:path h="14225452" w="14121994">
                <a:moveTo>
                  <a:pt x="0" y="0"/>
                </a:moveTo>
                <a:lnTo>
                  <a:pt x="14121994" y="0"/>
                </a:lnTo>
                <a:lnTo>
                  <a:pt x="14121994" y="14225452"/>
                </a:lnTo>
                <a:lnTo>
                  <a:pt x="0" y="14225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8194121" y="5231750"/>
            <a:ext cx="8448567" cy="52123"/>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9392154" y="6231896"/>
            <a:ext cx="7250533" cy="746458"/>
            <a:chOff x="0" y="0"/>
            <a:chExt cx="9667377" cy="995277"/>
          </a:xfrm>
        </p:grpSpPr>
        <p:sp>
          <p:nvSpPr>
            <p:cNvPr name="Freeform 5" id="5"/>
            <p:cNvSpPr/>
            <p:nvPr/>
          </p:nvSpPr>
          <p:spPr>
            <a:xfrm flipH="false" flipV="false" rot="0">
              <a:off x="0" y="0"/>
              <a:ext cx="995277" cy="995277"/>
            </a:xfrm>
            <a:custGeom>
              <a:avLst/>
              <a:gdLst/>
              <a:ahLst/>
              <a:cxnLst/>
              <a:rect r="r" b="b" t="t" l="l"/>
              <a:pathLst>
                <a:path h="995277" w="995277">
                  <a:moveTo>
                    <a:pt x="0" y="0"/>
                  </a:moveTo>
                  <a:lnTo>
                    <a:pt x="995277" y="0"/>
                  </a:lnTo>
                  <a:lnTo>
                    <a:pt x="995277" y="995277"/>
                  </a:lnTo>
                  <a:lnTo>
                    <a:pt x="0" y="995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55590" y="114300"/>
              <a:ext cx="8311788" cy="817881"/>
            </a:xfrm>
            <a:prstGeom prst="rect">
              <a:avLst/>
            </a:prstGeom>
          </p:spPr>
          <p:txBody>
            <a:bodyPr anchor="t" rtlCol="false" tIns="0" lIns="0" bIns="0" rIns="0">
              <a:spAutoFit/>
            </a:bodyPr>
            <a:lstStyle/>
            <a:p>
              <a:pPr algn="l" marL="0" indent="0" lvl="0">
                <a:lnSpc>
                  <a:spcPts val="4389"/>
                </a:lnSpc>
                <a:spcBef>
                  <a:spcPct val="0"/>
                </a:spcBef>
              </a:pPr>
              <a:r>
                <a:rPr lang="en-US" sz="4620" u="sng">
                  <a:solidFill>
                    <a:srgbClr val="000000"/>
                  </a:solidFill>
                  <a:latin typeface="DM Sans"/>
                  <a:ea typeface="DM Sans"/>
                  <a:cs typeface="DM Sans"/>
                  <a:sym typeface="DM Sans"/>
                  <a:hlinkClick r:id="rId6" tooltip="https://github.com/Vinit2244/DistLearn"/>
                </a:rPr>
                <a:t>Github</a:t>
              </a:r>
              <a:r>
                <a:rPr lang="en-US" sz="4620">
                  <a:solidFill>
                    <a:srgbClr val="000000"/>
                  </a:solidFill>
                  <a:latin typeface="DM Sans"/>
                  <a:ea typeface="DM Sans"/>
                  <a:cs typeface="DM Sans"/>
                  <a:sym typeface="DM Sans"/>
                </a:rPr>
                <a:t> - DistLearn</a:t>
              </a:r>
            </a:p>
          </p:txBody>
        </p:sp>
      </p:grpSp>
      <p:sp>
        <p:nvSpPr>
          <p:cNvPr name="TextBox 7" id="7"/>
          <p:cNvSpPr txBox="true"/>
          <p:nvPr/>
        </p:nvSpPr>
        <p:spPr>
          <a:xfrm rot="0">
            <a:off x="8194121" y="3554105"/>
            <a:ext cx="8448567" cy="1181102"/>
          </a:xfrm>
          <a:prstGeom prst="rect">
            <a:avLst/>
          </a:prstGeom>
        </p:spPr>
        <p:txBody>
          <a:bodyPr anchor="t" rtlCol="false" tIns="0" lIns="0" bIns="0" rIns="0">
            <a:spAutoFit/>
          </a:bodyPr>
          <a:lstStyle/>
          <a:p>
            <a:pPr algn="ctr" marL="0" indent="0" lvl="0">
              <a:lnSpc>
                <a:spcPts val="8925"/>
              </a:lnSpc>
            </a:pPr>
            <a:r>
              <a:rPr lang="en-US" b="true" sz="8500">
                <a:solidFill>
                  <a:srgbClr val="000000"/>
                </a:solidFill>
                <a:latin typeface="Open Sans Bold"/>
                <a:ea typeface="Open Sans Bold"/>
                <a:cs typeface="Open Sans Bold"/>
                <a:sym typeface="Open Sans Bold"/>
              </a:rPr>
              <a:t>Thank you!</a:t>
            </a:r>
          </a:p>
        </p:txBody>
      </p:sp>
      <p:grpSp>
        <p:nvGrpSpPr>
          <p:cNvPr name="Group 8" id="8"/>
          <p:cNvGrpSpPr/>
          <p:nvPr/>
        </p:nvGrpSpPr>
        <p:grpSpPr>
          <a:xfrm rot="0">
            <a:off x="9392154" y="7228854"/>
            <a:ext cx="7250533" cy="746458"/>
            <a:chOff x="0" y="0"/>
            <a:chExt cx="9667377" cy="995277"/>
          </a:xfrm>
        </p:grpSpPr>
        <p:sp>
          <p:nvSpPr>
            <p:cNvPr name="Freeform 9" id="9"/>
            <p:cNvSpPr/>
            <p:nvPr/>
          </p:nvSpPr>
          <p:spPr>
            <a:xfrm flipH="false" flipV="false" rot="0">
              <a:off x="0" y="0"/>
              <a:ext cx="995277" cy="995277"/>
            </a:xfrm>
            <a:custGeom>
              <a:avLst/>
              <a:gdLst/>
              <a:ahLst/>
              <a:cxnLst/>
              <a:rect r="r" b="b" t="t" l="l"/>
              <a:pathLst>
                <a:path h="995277" w="995277">
                  <a:moveTo>
                    <a:pt x="0" y="0"/>
                  </a:moveTo>
                  <a:lnTo>
                    <a:pt x="995277" y="0"/>
                  </a:lnTo>
                  <a:lnTo>
                    <a:pt x="995277" y="995277"/>
                  </a:lnTo>
                  <a:lnTo>
                    <a:pt x="0" y="9952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355590" y="175134"/>
              <a:ext cx="8311788" cy="817881"/>
            </a:xfrm>
            <a:prstGeom prst="rect">
              <a:avLst/>
            </a:prstGeom>
          </p:spPr>
          <p:txBody>
            <a:bodyPr anchor="t" rtlCol="false" tIns="0" lIns="0" bIns="0" rIns="0">
              <a:spAutoFit/>
            </a:bodyPr>
            <a:lstStyle/>
            <a:p>
              <a:pPr algn="l" marL="0" indent="0" lvl="0">
                <a:lnSpc>
                  <a:spcPts val="4389"/>
                </a:lnSpc>
                <a:spcBef>
                  <a:spcPct val="0"/>
                </a:spcBef>
              </a:pPr>
              <a:r>
                <a:rPr lang="en-US" sz="4620" u="sng">
                  <a:solidFill>
                    <a:srgbClr val="000000"/>
                  </a:solidFill>
                  <a:latin typeface="DM Sans"/>
                  <a:ea typeface="DM Sans"/>
                  <a:cs typeface="DM Sans"/>
                  <a:sym typeface="DM Sans"/>
                  <a:hlinkClick r:id="rId9" tooltip="https://distlearn.onrender.com"/>
                </a:rPr>
                <a:t>Website</a:t>
              </a:r>
              <a:r>
                <a:rPr lang="en-US" sz="4620">
                  <a:solidFill>
                    <a:srgbClr val="000000"/>
                  </a:solidFill>
                  <a:latin typeface="DM Sans"/>
                  <a:ea typeface="DM Sans"/>
                  <a:cs typeface="DM Sans"/>
                  <a:sym typeface="DM Sans"/>
                </a:rPr>
                <a:t> - DistLearn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3758" y="14109320"/>
            <a:ext cx="2173304" cy="1209652"/>
            <a:chOff x="0" y="0"/>
            <a:chExt cx="2897738" cy="1612869"/>
          </a:xfrm>
        </p:grpSpPr>
        <p:grpSp>
          <p:nvGrpSpPr>
            <p:cNvPr name="Group 3" id="3"/>
            <p:cNvGrpSpPr/>
            <p:nvPr/>
          </p:nvGrpSpPr>
          <p:grpSpPr>
            <a:xfrm rot="0">
              <a:off x="0" y="213397"/>
              <a:ext cx="2897738" cy="1399471"/>
              <a:chOff x="0" y="0"/>
              <a:chExt cx="601711" cy="290598"/>
            </a:xfrm>
          </p:grpSpPr>
          <p:sp>
            <p:nvSpPr>
              <p:cNvPr name="Freeform 4" id="4"/>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D4EDF4"/>
              </a:solidFill>
              <a:ln w="19050" cap="sq">
                <a:solidFill>
                  <a:srgbClr val="000000"/>
                </a:solidFill>
                <a:prstDash val="solid"/>
                <a:miter/>
              </a:ln>
            </p:spPr>
          </p:sp>
          <p:sp>
            <p:nvSpPr>
              <p:cNvPr name="TextBox 5" id="5"/>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grpSp>
          <p:nvGrpSpPr>
            <p:cNvPr name="Group 6" id="6"/>
            <p:cNvGrpSpPr/>
            <p:nvPr/>
          </p:nvGrpSpPr>
          <p:grpSpPr>
            <a:xfrm rot="0">
              <a:off x="0" y="0"/>
              <a:ext cx="2897738" cy="1399471"/>
              <a:chOff x="0" y="0"/>
              <a:chExt cx="601711" cy="290598"/>
            </a:xfrm>
          </p:grpSpPr>
          <p:sp>
            <p:nvSpPr>
              <p:cNvPr name="Freeform 7" id="7"/>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FFFFFF"/>
              </a:solidFill>
              <a:ln w="19050" cap="sq">
                <a:solidFill>
                  <a:srgbClr val="000000"/>
                </a:solidFill>
                <a:prstDash val="solid"/>
                <a:miter/>
              </a:ln>
            </p:spPr>
          </p:sp>
          <p:sp>
            <p:nvSpPr>
              <p:cNvPr name="TextBox 8" id="8"/>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sp>
          <p:nvSpPr>
            <p:cNvPr name="TextBox 9" id="9"/>
            <p:cNvSpPr txBox="true"/>
            <p:nvPr/>
          </p:nvSpPr>
          <p:spPr>
            <a:xfrm rot="0">
              <a:off x="258602" y="90930"/>
              <a:ext cx="2380534" cy="1179510"/>
            </a:xfrm>
            <a:prstGeom prst="rect">
              <a:avLst/>
            </a:prstGeom>
          </p:spPr>
          <p:txBody>
            <a:bodyPr anchor="t" rtlCol="false" tIns="0" lIns="0" bIns="0" rIns="0">
              <a:spAutoFit/>
            </a:bodyPr>
            <a:lstStyle/>
            <a:p>
              <a:pPr algn="ctr">
                <a:lnSpc>
                  <a:spcPts val="2402"/>
                </a:lnSpc>
                <a:spcBef>
                  <a:spcPct val="0"/>
                </a:spcBef>
              </a:pPr>
              <a:r>
                <a:rPr lang="en-US" sz="1715">
                  <a:solidFill>
                    <a:srgbClr val="000000"/>
                  </a:solidFill>
                  <a:latin typeface="Garet"/>
                  <a:ea typeface="Garet"/>
                  <a:cs typeface="Garet"/>
                  <a:sym typeface="Garet"/>
                </a:rPr>
                <a:t>Compute Q and W vectors as in FRAME</a:t>
              </a:r>
            </a:p>
          </p:txBody>
        </p:sp>
      </p:grpSp>
      <p:grpSp>
        <p:nvGrpSpPr>
          <p:cNvPr name="Group 10" id="10"/>
          <p:cNvGrpSpPr/>
          <p:nvPr/>
        </p:nvGrpSpPr>
        <p:grpSpPr>
          <a:xfrm rot="0">
            <a:off x="-10324824" y="5979497"/>
            <a:ext cx="28652209" cy="7501317"/>
            <a:chOff x="0" y="0"/>
            <a:chExt cx="38202945" cy="10001756"/>
          </a:xfrm>
        </p:grpSpPr>
        <p:sp>
          <p:nvSpPr>
            <p:cNvPr name="Freeform 11" id="11"/>
            <p:cNvSpPr/>
            <p:nvPr/>
          </p:nvSpPr>
          <p:spPr>
            <a:xfrm flipH="false" flipV="false" rot="0">
              <a:off x="28219374"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810099"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409275"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5" id="15"/>
          <p:cNvGrpSpPr/>
          <p:nvPr/>
        </p:nvGrpSpPr>
        <p:grpSpPr>
          <a:xfrm rot="0">
            <a:off x="10413980" y="10657239"/>
            <a:ext cx="2173304" cy="1049603"/>
            <a:chOff x="0" y="0"/>
            <a:chExt cx="601711" cy="290598"/>
          </a:xfrm>
        </p:grpSpPr>
        <p:sp>
          <p:nvSpPr>
            <p:cNvPr name="Freeform 16" id="16"/>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D4EDF4"/>
            </a:solidFill>
            <a:ln w="19050" cap="sq">
              <a:solidFill>
                <a:srgbClr val="000000"/>
              </a:solidFill>
              <a:prstDash val="solid"/>
              <a:miter/>
            </a:ln>
          </p:spPr>
        </p:sp>
        <p:sp>
          <p:nvSpPr>
            <p:cNvPr name="TextBox 17" id="17"/>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sp>
        <p:nvSpPr>
          <p:cNvPr name="Freeform 18" id="18"/>
          <p:cNvSpPr/>
          <p:nvPr/>
        </p:nvSpPr>
        <p:spPr>
          <a:xfrm flipH="false" flipV="false" rot="0">
            <a:off x="10769666" y="585046"/>
            <a:ext cx="6727183" cy="8686221"/>
          </a:xfrm>
          <a:custGeom>
            <a:avLst/>
            <a:gdLst/>
            <a:ahLst/>
            <a:cxnLst/>
            <a:rect r="r" b="b" t="t" l="l"/>
            <a:pathLst>
              <a:path h="8686221" w="6727183">
                <a:moveTo>
                  <a:pt x="0" y="0"/>
                </a:moveTo>
                <a:lnTo>
                  <a:pt x="6727183" y="0"/>
                </a:lnTo>
                <a:lnTo>
                  <a:pt x="6727183" y="8686221"/>
                </a:lnTo>
                <a:lnTo>
                  <a:pt x="0" y="8686221"/>
                </a:lnTo>
                <a:lnTo>
                  <a:pt x="0" y="0"/>
                </a:lnTo>
                <a:close/>
              </a:path>
            </a:pathLst>
          </a:custGeom>
          <a:blipFill>
            <a:blip r:embed="rId6"/>
            <a:stretch>
              <a:fillRect l="0" t="-524" r="-431" b="0"/>
            </a:stretch>
          </a:blipFill>
        </p:spPr>
      </p:sp>
      <p:sp>
        <p:nvSpPr>
          <p:cNvPr name="TextBox 19" id="19"/>
          <p:cNvSpPr txBox="true"/>
          <p:nvPr/>
        </p:nvSpPr>
        <p:spPr>
          <a:xfrm rot="0">
            <a:off x="1028700" y="1598168"/>
            <a:ext cx="9385280"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DM Sans Bold"/>
                <a:ea typeface="DM Sans Bold"/>
                <a:cs typeface="DM Sans Bold"/>
                <a:sym typeface="DM Sans Bold"/>
              </a:rPr>
              <a:t>It all started with ...</a:t>
            </a:r>
          </a:p>
        </p:txBody>
      </p:sp>
      <p:sp>
        <p:nvSpPr>
          <p:cNvPr name="TextBox 20" id="20"/>
          <p:cNvSpPr txBox="true"/>
          <p:nvPr/>
        </p:nvSpPr>
        <p:spPr>
          <a:xfrm rot="0">
            <a:off x="1028700" y="2814962"/>
            <a:ext cx="9028013" cy="2599182"/>
          </a:xfrm>
          <a:prstGeom prst="rect">
            <a:avLst/>
          </a:prstGeom>
        </p:spPr>
        <p:txBody>
          <a:bodyPr anchor="t" rtlCol="false" tIns="0" lIns="0" bIns="0" rIns="0">
            <a:spAutoFit/>
          </a:bodyPr>
          <a:lstStyle/>
          <a:p>
            <a:pPr algn="l">
              <a:lnSpc>
                <a:spcPts val="2573"/>
              </a:lnSpc>
            </a:pPr>
            <a:r>
              <a:rPr lang="en-US" sz="2199" spc="131" b="true">
                <a:solidFill>
                  <a:srgbClr val="000000"/>
                </a:solidFill>
                <a:latin typeface="DM Sans Bold"/>
                <a:ea typeface="DM Sans Bold"/>
                <a:cs typeface="DM Sans Bold"/>
                <a:sym typeface="DM Sans Bold"/>
              </a:rPr>
              <a:t>Published in: </a:t>
            </a:r>
            <a:r>
              <a:rPr lang="en-US" sz="2199" spc="131" b="true">
                <a:solidFill>
                  <a:srgbClr val="187AAB"/>
                </a:solidFill>
                <a:latin typeface="DM Sans Bold"/>
                <a:ea typeface="DM Sans Bold"/>
                <a:cs typeface="DM Sans Bold"/>
                <a:sym typeface="DM Sans Bold"/>
              </a:rPr>
              <a:t>PMLR</a:t>
            </a:r>
          </a:p>
          <a:p>
            <a:pPr algn="l">
              <a:lnSpc>
                <a:spcPts val="2573"/>
              </a:lnSpc>
            </a:pPr>
          </a:p>
          <a:p>
            <a:pPr algn="l">
              <a:lnSpc>
                <a:spcPts val="2573"/>
              </a:lnSpc>
            </a:pPr>
            <a:r>
              <a:rPr lang="en-US" sz="2199" spc="131" b="true">
                <a:solidFill>
                  <a:srgbClr val="000000"/>
                </a:solidFill>
                <a:latin typeface="DM Sans Bold"/>
                <a:ea typeface="DM Sans Bold"/>
                <a:cs typeface="DM Sans Bold"/>
                <a:sym typeface="DM Sans Bold"/>
              </a:rPr>
              <a:t>Year of Publish: </a:t>
            </a:r>
            <a:r>
              <a:rPr lang="en-US" sz="2199" spc="131" b="true">
                <a:solidFill>
                  <a:srgbClr val="187AAB"/>
                </a:solidFill>
                <a:latin typeface="DM Sans Bold"/>
                <a:ea typeface="DM Sans Bold"/>
                <a:cs typeface="DM Sans Bold"/>
                <a:sym typeface="DM Sans Bold"/>
              </a:rPr>
              <a:t>2017</a:t>
            </a:r>
          </a:p>
          <a:p>
            <a:pPr algn="l">
              <a:lnSpc>
                <a:spcPts val="2573"/>
              </a:lnSpc>
            </a:pPr>
          </a:p>
          <a:p>
            <a:pPr algn="l">
              <a:lnSpc>
                <a:spcPts val="2573"/>
              </a:lnSpc>
            </a:pPr>
            <a:r>
              <a:rPr lang="en-US" sz="2199" spc="131" b="true">
                <a:solidFill>
                  <a:srgbClr val="000000"/>
                </a:solidFill>
                <a:latin typeface="DM Sans Bold"/>
                <a:ea typeface="DM Sans Bold"/>
                <a:cs typeface="DM Sans Bold"/>
                <a:sym typeface="DM Sans Bold"/>
              </a:rPr>
              <a:t>Link:</a:t>
            </a:r>
            <a:r>
              <a:rPr lang="en-US" sz="2199" spc="131" b="true">
                <a:solidFill>
                  <a:srgbClr val="004AAD"/>
                </a:solidFill>
                <a:latin typeface="DM Sans Bold"/>
                <a:ea typeface="DM Sans Bold"/>
                <a:cs typeface="DM Sans Bold"/>
                <a:sym typeface="DM Sans Bold"/>
              </a:rPr>
              <a:t> </a:t>
            </a:r>
            <a:r>
              <a:rPr lang="en-US" sz="2199" spc="131" b="true">
                <a:solidFill>
                  <a:srgbClr val="187AAB"/>
                </a:solidFill>
                <a:latin typeface="DM Sans Bold"/>
                <a:ea typeface="DM Sans Bold"/>
                <a:cs typeface="DM Sans Bold"/>
                <a:sym typeface="DM Sans Bold"/>
              </a:rPr>
              <a:t>https://arxiv.org/pdf/1602.05629</a:t>
            </a:r>
          </a:p>
          <a:p>
            <a:pPr algn="l">
              <a:lnSpc>
                <a:spcPts val="2573"/>
              </a:lnSpc>
            </a:pPr>
          </a:p>
          <a:p>
            <a:pPr algn="l" marL="0" indent="0" lvl="0">
              <a:lnSpc>
                <a:spcPts val="2573"/>
              </a:lnSpc>
            </a:pPr>
            <a:r>
              <a:rPr lang="en-US" b="true" sz="2199" spc="131">
                <a:solidFill>
                  <a:srgbClr val="000000"/>
                </a:solidFill>
                <a:latin typeface="DM Sans Bold"/>
                <a:ea typeface="DM Sans Bold"/>
                <a:cs typeface="DM Sans Bold"/>
                <a:sym typeface="DM Sans Bold"/>
              </a:rPr>
              <a:t>Authors: </a:t>
            </a:r>
            <a:r>
              <a:rPr lang="en-US" b="true" sz="2199" spc="131">
                <a:solidFill>
                  <a:srgbClr val="187AAB"/>
                </a:solidFill>
                <a:latin typeface="DM Sans Bold"/>
                <a:ea typeface="DM Sans Bold"/>
                <a:cs typeface="DM Sans Bold"/>
                <a:sym typeface="DM Sans Bold"/>
              </a:rPr>
              <a:t>H. Brendan McMahan, Eider Moore, Daniel Ramage, Seth Hampson, Blaise Aguera y Arcas (Google)</a:t>
            </a:r>
          </a:p>
        </p:txBody>
      </p:sp>
      <p:sp>
        <p:nvSpPr>
          <p:cNvPr name="TextBox 21" id="21"/>
          <p:cNvSpPr txBox="true"/>
          <p:nvPr/>
        </p:nvSpPr>
        <p:spPr>
          <a:xfrm rot="0">
            <a:off x="1141542" y="6059183"/>
            <a:ext cx="9028013" cy="3045333"/>
          </a:xfrm>
          <a:prstGeom prst="rect">
            <a:avLst/>
          </a:prstGeom>
        </p:spPr>
        <p:txBody>
          <a:bodyPr anchor="t" rtlCol="false" tIns="0" lIns="0" bIns="0" rIns="0">
            <a:spAutoFit/>
          </a:bodyPr>
          <a:lstStyle/>
          <a:p>
            <a:pPr algn="l" marL="0" indent="0" lvl="0">
              <a:lnSpc>
                <a:spcPts val="3035"/>
              </a:lnSpc>
            </a:pPr>
            <a:r>
              <a:rPr lang="en-US" b="true" sz="2199" spc="131">
                <a:solidFill>
                  <a:srgbClr val="000000"/>
                </a:solidFill>
                <a:latin typeface="DM Sans Bold"/>
                <a:ea typeface="DM Sans Bold"/>
                <a:cs typeface="DM Sans Bold"/>
                <a:sym typeface="DM Sans Bold"/>
              </a:rPr>
              <a:t>Federated Learning (F</a:t>
            </a:r>
            <a:r>
              <a:rPr lang="en-US" b="true" sz="2199" spc="131">
                <a:solidFill>
                  <a:srgbClr val="000000"/>
                </a:solidFill>
                <a:latin typeface="DM Sans Bold"/>
                <a:ea typeface="DM Sans Bold"/>
                <a:cs typeface="DM Sans Bold"/>
                <a:sym typeface="DM Sans Bold"/>
              </a:rPr>
              <a:t>L</a:t>
            </a:r>
            <a:r>
              <a:rPr lang="en-US" b="true" sz="2199" spc="131">
                <a:solidFill>
                  <a:srgbClr val="000000"/>
                </a:solidFill>
                <a:latin typeface="DM Sans Bold"/>
                <a:ea typeface="DM Sans Bold"/>
                <a:cs typeface="DM Sans Bold"/>
                <a:sym typeface="DM Sans Bold"/>
              </a:rPr>
              <a:t>) enables multiple clien</a:t>
            </a:r>
            <a:r>
              <a:rPr lang="en-US" b="true" sz="2199" spc="131">
                <a:solidFill>
                  <a:srgbClr val="000000"/>
                </a:solidFill>
                <a:latin typeface="DM Sans Bold"/>
                <a:ea typeface="DM Sans Bold"/>
                <a:cs typeface="DM Sans Bold"/>
                <a:sym typeface="DM Sans Bold"/>
              </a:rPr>
              <a:t>ts</a:t>
            </a:r>
            <a:r>
              <a:rPr lang="en-US" b="true" sz="2199" spc="131">
                <a:solidFill>
                  <a:srgbClr val="000000"/>
                </a:solidFill>
                <a:latin typeface="DM Sans Bold"/>
                <a:ea typeface="DM Sans Bold"/>
                <a:cs typeface="DM Sans Bold"/>
                <a:sym typeface="DM Sans Bold"/>
              </a:rPr>
              <a:t> to coll</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bo</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at</a:t>
            </a:r>
            <a:r>
              <a:rPr lang="en-US" b="true" sz="2199" spc="131">
                <a:solidFill>
                  <a:srgbClr val="000000"/>
                </a:solidFill>
                <a:latin typeface="DM Sans Bold"/>
                <a:ea typeface="DM Sans Bold"/>
                <a:cs typeface="DM Sans Bold"/>
                <a:sym typeface="DM Sans Bold"/>
              </a:rPr>
              <a:t>iv</a:t>
            </a:r>
            <a:r>
              <a:rPr lang="en-US" b="true" sz="2199" spc="131">
                <a:solidFill>
                  <a:srgbClr val="000000"/>
                </a:solidFill>
                <a:latin typeface="DM Sans Bold"/>
                <a:ea typeface="DM Sans Bold"/>
                <a:cs typeface="DM Sans Bold"/>
                <a:sym typeface="DM Sans Bold"/>
              </a:rPr>
              <a:t>ely t</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ain a </a:t>
            </a:r>
            <a:r>
              <a:rPr lang="en-US" b="true" sz="2199" spc="131">
                <a:solidFill>
                  <a:srgbClr val="000000"/>
                </a:solidFill>
                <a:latin typeface="DM Sans Bold"/>
                <a:ea typeface="DM Sans Bold"/>
                <a:cs typeface="DM Sans Bold"/>
                <a:sym typeface="DM Sans Bold"/>
              </a:rPr>
              <a:t>g</a:t>
            </a:r>
            <a:r>
              <a:rPr lang="en-US" b="true" sz="2199" spc="131">
                <a:solidFill>
                  <a:srgbClr val="000000"/>
                </a:solidFill>
                <a:latin typeface="DM Sans Bold"/>
                <a:ea typeface="DM Sans Bold"/>
                <a:cs typeface="DM Sans Bold"/>
                <a:sym typeface="DM Sans Bold"/>
              </a:rPr>
              <a:t>lobal mo</a:t>
            </a:r>
            <a:r>
              <a:rPr lang="en-US" b="true" sz="2199" spc="131">
                <a:solidFill>
                  <a:srgbClr val="000000"/>
                </a:solidFill>
                <a:latin typeface="DM Sans Bold"/>
                <a:ea typeface="DM Sans Bold"/>
                <a:cs typeface="DM Sans Bold"/>
                <a:sym typeface="DM Sans Bold"/>
              </a:rPr>
              <a:t>d</a:t>
            </a:r>
            <a:r>
              <a:rPr lang="en-US" b="true" sz="2199" spc="131">
                <a:solidFill>
                  <a:srgbClr val="000000"/>
                </a:solidFill>
                <a:latin typeface="DM Sans Bold"/>
                <a:ea typeface="DM Sans Bold"/>
                <a:cs typeface="DM Sans Bold"/>
                <a:sym typeface="DM Sans Bold"/>
              </a:rPr>
              <a:t>el without sharing raw data, preserving privacy</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and </a:t>
            </a:r>
            <a:r>
              <a:rPr lang="en-US" b="true" sz="2199" spc="131">
                <a:solidFill>
                  <a:srgbClr val="000000"/>
                </a:solidFill>
                <a:latin typeface="DM Sans Bold"/>
                <a:ea typeface="DM Sans Bold"/>
                <a:cs typeface="DM Sans Bold"/>
                <a:sym typeface="DM Sans Bold"/>
              </a:rPr>
              <a:t>re</a:t>
            </a:r>
            <a:r>
              <a:rPr lang="en-US" b="true" sz="2199" spc="131">
                <a:solidFill>
                  <a:srgbClr val="000000"/>
                </a:solidFill>
                <a:latin typeface="DM Sans Bold"/>
                <a:ea typeface="DM Sans Bold"/>
                <a:cs typeface="DM Sans Bold"/>
                <a:sym typeface="DM Sans Bold"/>
              </a:rPr>
              <a:t>duci</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g </a:t>
            </a:r>
            <a:r>
              <a:rPr lang="en-US" b="true" sz="2199" spc="131">
                <a:solidFill>
                  <a:srgbClr val="000000"/>
                </a:solidFill>
                <a:latin typeface="DM Sans Bold"/>
                <a:ea typeface="DM Sans Bold"/>
                <a:cs typeface="DM Sans Bold"/>
                <a:sym typeface="DM Sans Bold"/>
              </a:rPr>
              <a:t>da</a:t>
            </a:r>
            <a:r>
              <a:rPr lang="en-US" b="true" sz="2199" spc="131">
                <a:solidFill>
                  <a:srgbClr val="000000"/>
                </a:solidFill>
                <a:latin typeface="DM Sans Bold"/>
                <a:ea typeface="DM Sans Bold"/>
                <a:cs typeface="DM Sans Bold"/>
                <a:sym typeface="DM Sans Bold"/>
              </a:rPr>
              <a:t>ta tra</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sfer</a:t>
            </a:r>
            <a:r>
              <a:rPr lang="en-US" b="true" sz="2199" spc="131">
                <a:solidFill>
                  <a:srgbClr val="000000"/>
                </a:solidFill>
                <a:latin typeface="DM Sans Bold"/>
                <a:ea typeface="DM Sans Bold"/>
                <a:cs typeface="DM Sans Bold"/>
                <a:sym typeface="DM Sans Bold"/>
              </a:rPr>
              <a:t> c</a:t>
            </a:r>
            <a:r>
              <a:rPr lang="en-US" b="true" sz="2199" spc="131">
                <a:solidFill>
                  <a:srgbClr val="000000"/>
                </a:solidFill>
                <a:latin typeface="DM Sans Bold"/>
                <a:ea typeface="DM Sans Bold"/>
                <a:cs typeface="DM Sans Bold"/>
                <a:sym typeface="DM Sans Bold"/>
              </a:rPr>
              <a:t>osts. However, FL f</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ces c</a:t>
            </a:r>
            <a:r>
              <a:rPr lang="en-US" b="true" sz="2199" spc="131">
                <a:solidFill>
                  <a:srgbClr val="000000"/>
                </a:solidFill>
                <a:latin typeface="DM Sans Bold"/>
                <a:ea typeface="DM Sans Bold"/>
                <a:cs typeface="DM Sans Bold"/>
                <a:sym typeface="DM Sans Bold"/>
              </a:rPr>
              <a:t>ha</a:t>
            </a:r>
            <a:r>
              <a:rPr lang="en-US" b="true" sz="2199" spc="131">
                <a:solidFill>
                  <a:srgbClr val="000000"/>
                </a:solidFill>
                <a:latin typeface="DM Sans Bold"/>
                <a:ea typeface="DM Sans Bold"/>
                <a:cs typeface="DM Sans Bold"/>
                <a:sym typeface="DM Sans Bold"/>
              </a:rPr>
              <a:t>lle</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ges like</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pr</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vacy risks, s</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cu</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ity</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th</a:t>
            </a:r>
            <a:r>
              <a:rPr lang="en-US" b="true" sz="2199" spc="131">
                <a:solidFill>
                  <a:srgbClr val="000000"/>
                </a:solidFill>
                <a:latin typeface="DM Sans Bold"/>
                <a:ea typeface="DM Sans Bold"/>
                <a:cs typeface="DM Sans Bold"/>
                <a:sym typeface="DM Sans Bold"/>
              </a:rPr>
              <a:t>re</a:t>
            </a:r>
            <a:r>
              <a:rPr lang="en-US" b="true" sz="2199" spc="131">
                <a:solidFill>
                  <a:srgbClr val="000000"/>
                </a:solidFill>
                <a:latin typeface="DM Sans Bold"/>
                <a:ea typeface="DM Sans Bold"/>
                <a:cs typeface="DM Sans Bold"/>
                <a:sym typeface="DM Sans Bold"/>
              </a:rPr>
              <a:t>ats</a:t>
            </a:r>
            <a:r>
              <a:rPr lang="en-US" b="true" sz="2199" spc="131">
                <a:solidFill>
                  <a:srgbClr val="000000"/>
                </a:solidFill>
                <a:latin typeface="DM Sans Bold"/>
                <a:ea typeface="DM Sans Bold"/>
                <a:cs typeface="DM Sans Bold"/>
                <a:sym typeface="DM Sans Bold"/>
              </a:rPr>
              <a:t>, an</a:t>
            </a:r>
            <a:r>
              <a:rPr lang="en-US" b="true" sz="2199" spc="131">
                <a:solidFill>
                  <a:srgbClr val="000000"/>
                </a:solidFill>
                <a:latin typeface="DM Sans Bold"/>
                <a:ea typeface="DM Sans Bold"/>
                <a:cs typeface="DM Sans Bold"/>
                <a:sym typeface="DM Sans Bold"/>
              </a:rPr>
              <a:t>d h</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gh</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com</a:t>
            </a:r>
            <a:r>
              <a:rPr lang="en-US" b="true" sz="2199" spc="131">
                <a:solidFill>
                  <a:srgbClr val="000000"/>
                </a:solidFill>
                <a:latin typeface="DM Sans Bold"/>
                <a:ea typeface="DM Sans Bold"/>
                <a:cs typeface="DM Sans Bold"/>
                <a:sym typeface="DM Sans Bold"/>
              </a:rPr>
              <a:t>m</a:t>
            </a:r>
            <a:r>
              <a:rPr lang="en-US" b="true" sz="2199" spc="131">
                <a:solidFill>
                  <a:srgbClr val="000000"/>
                </a:solidFill>
                <a:latin typeface="DM Sans Bold"/>
                <a:ea typeface="DM Sans Bold"/>
                <a:cs typeface="DM Sans Bold"/>
                <a:sym typeface="DM Sans Bold"/>
              </a:rPr>
              <a:t>unic</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tion ov</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rhead.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Our proj</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c</a:t>
            </a:r>
            <a:r>
              <a:rPr lang="en-US" b="true" sz="2199" spc="131">
                <a:solidFill>
                  <a:srgbClr val="000000"/>
                </a:solidFill>
                <a:latin typeface="DM Sans Bold"/>
                <a:ea typeface="DM Sans Bold"/>
                <a:cs typeface="DM Sans Bold"/>
                <a:sym typeface="DM Sans Bold"/>
              </a:rPr>
              <a:t>t a</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ms</a:t>
            </a:r>
            <a:r>
              <a:rPr lang="en-US" b="true" sz="2199" spc="131">
                <a:solidFill>
                  <a:srgbClr val="000000"/>
                </a:solidFill>
                <a:latin typeface="DM Sans Bold"/>
                <a:ea typeface="DM Sans Bold"/>
                <a:cs typeface="DM Sans Bold"/>
                <a:sym typeface="DM Sans Bold"/>
              </a:rPr>
              <a:t> t</a:t>
            </a:r>
            <a:r>
              <a:rPr lang="en-US" b="true" sz="2199" spc="131">
                <a:solidFill>
                  <a:srgbClr val="000000"/>
                </a:solidFill>
                <a:latin typeface="DM Sans Bold"/>
                <a:ea typeface="DM Sans Bold"/>
                <a:cs typeface="DM Sans Bold"/>
                <a:sym typeface="DM Sans Bold"/>
              </a:rPr>
              <a:t>o </a:t>
            </a:r>
            <a:r>
              <a:rPr lang="en-US" b="true" sz="2199" spc="131">
                <a:solidFill>
                  <a:srgbClr val="000000"/>
                </a:solidFill>
                <a:latin typeface="DM Sans Bold"/>
                <a:ea typeface="DM Sans Bold"/>
                <a:cs typeface="DM Sans Bold"/>
                <a:sym typeface="DM Sans Bold"/>
              </a:rPr>
              <a:t>bui</a:t>
            </a:r>
            <a:r>
              <a:rPr lang="en-US" b="true" sz="2199" spc="131">
                <a:solidFill>
                  <a:srgbClr val="000000"/>
                </a:solidFill>
                <a:latin typeface="DM Sans Bold"/>
                <a:ea typeface="DM Sans Bold"/>
                <a:cs typeface="DM Sans Bold"/>
                <a:sym typeface="DM Sans Bold"/>
              </a:rPr>
              <a:t>l</a:t>
            </a:r>
            <a:r>
              <a:rPr lang="en-US" b="true" sz="2199" spc="131">
                <a:solidFill>
                  <a:srgbClr val="000000"/>
                </a:solidFill>
                <a:latin typeface="DM Sans Bold"/>
                <a:ea typeface="DM Sans Bold"/>
                <a:cs typeface="DM Sans Bold"/>
                <a:sym typeface="DM Sans Bold"/>
              </a:rPr>
              <a:t>d </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 D</a:t>
            </a:r>
            <a:r>
              <a:rPr lang="en-US" b="true" sz="2199" spc="131">
                <a:solidFill>
                  <a:srgbClr val="000000"/>
                </a:solidFill>
                <a:latin typeface="DM Sans Bold"/>
                <a:ea typeface="DM Sans Bold"/>
                <a:cs typeface="DM Sans Bold"/>
                <a:sym typeface="DM Sans Bold"/>
              </a:rPr>
              <a:t>is</a:t>
            </a:r>
            <a:r>
              <a:rPr lang="en-US" b="true" sz="2199" spc="131">
                <a:solidFill>
                  <a:srgbClr val="000000"/>
                </a:solidFill>
                <a:latin typeface="DM Sans Bold"/>
                <a:ea typeface="DM Sans Bold"/>
                <a:cs typeface="DM Sans Bold"/>
                <a:sym typeface="DM Sans Bold"/>
              </a:rPr>
              <a:t>tribut</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Fed</a:t>
            </a:r>
            <a:r>
              <a:rPr lang="en-US" b="true" sz="2199" spc="131">
                <a:solidFill>
                  <a:srgbClr val="000000"/>
                </a:solidFill>
                <a:latin typeface="DM Sans Bold"/>
                <a:ea typeface="DM Sans Bold"/>
                <a:cs typeface="DM Sans Bold"/>
                <a:sym typeface="DM Sans Bold"/>
              </a:rPr>
              <a:t>era</a:t>
            </a:r>
            <a:r>
              <a:rPr lang="en-US" b="true" sz="2199" spc="131">
                <a:solidFill>
                  <a:srgbClr val="000000"/>
                </a:solidFill>
                <a:latin typeface="DM Sans Bold"/>
                <a:ea typeface="DM Sans Bold"/>
                <a:cs typeface="DM Sans Bold"/>
                <a:sym typeface="DM Sans Bold"/>
              </a:rPr>
              <a:t>ted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Learning (DFL) s</a:t>
            </a:r>
            <a:r>
              <a:rPr lang="en-US" b="true" sz="2199" spc="131">
                <a:solidFill>
                  <a:srgbClr val="000000"/>
                </a:solidFill>
                <a:latin typeface="DM Sans Bold"/>
                <a:ea typeface="DM Sans Bold"/>
                <a:cs typeface="DM Sans Bold"/>
                <a:sym typeface="DM Sans Bold"/>
              </a:rPr>
              <a:t>y</a:t>
            </a:r>
            <a:r>
              <a:rPr lang="en-US" b="true" sz="2199" spc="131">
                <a:solidFill>
                  <a:srgbClr val="000000"/>
                </a:solidFill>
                <a:latin typeface="DM Sans Bold"/>
                <a:ea typeface="DM Sans Bold"/>
                <a:cs typeface="DM Sans Bold"/>
                <a:sym typeface="DM Sans Bold"/>
              </a:rPr>
              <a:t>stem</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that add</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esses these issues to achieve s</a:t>
            </a:r>
            <a:r>
              <a:rPr lang="en-US" b="true" sz="2199" spc="131">
                <a:solidFill>
                  <a:srgbClr val="000000"/>
                </a:solidFill>
                <a:latin typeface="DM Sans Bold"/>
                <a:ea typeface="DM Sans Bold"/>
                <a:cs typeface="DM Sans Bold"/>
                <a:sym typeface="DM Sans Bold"/>
              </a:rPr>
              <a:t>ca</a:t>
            </a:r>
            <a:r>
              <a:rPr lang="en-US" b="true" sz="2199" spc="131">
                <a:solidFill>
                  <a:srgbClr val="000000"/>
                </a:solidFill>
                <a:latin typeface="DM Sans Bold"/>
                <a:ea typeface="DM Sans Bold"/>
                <a:cs typeface="DM Sans Bold"/>
                <a:sym typeface="DM Sans Bold"/>
              </a:rPr>
              <a:t>lable, </a:t>
            </a:r>
            <a:r>
              <a:rPr lang="en-US" b="true" sz="2199" spc="131">
                <a:solidFill>
                  <a:srgbClr val="000000"/>
                </a:solidFill>
                <a:latin typeface="DM Sans Bold"/>
                <a:ea typeface="DM Sans Bold"/>
                <a:cs typeface="DM Sans Bold"/>
                <a:sym typeface="DM Sans Bold"/>
              </a:rPr>
              <a:t>s</a:t>
            </a:r>
            <a:r>
              <a:rPr lang="en-US" b="true" sz="2199" spc="131">
                <a:solidFill>
                  <a:srgbClr val="000000"/>
                </a:solidFill>
                <a:latin typeface="DM Sans Bold"/>
                <a:ea typeface="DM Sans Bold"/>
                <a:cs typeface="DM Sans Bold"/>
                <a:sym typeface="DM Sans Bold"/>
              </a:rPr>
              <a:t>ecure, and communication-efficient training.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739264" y="3355882"/>
            <a:ext cx="10115314" cy="3656794"/>
            <a:chOff x="0" y="0"/>
            <a:chExt cx="13487085" cy="4875725"/>
          </a:xfrm>
        </p:grpSpPr>
        <p:sp>
          <p:nvSpPr>
            <p:cNvPr name="TextBox 6" id="6"/>
            <p:cNvSpPr txBox="true"/>
            <p:nvPr/>
          </p:nvSpPr>
          <p:spPr>
            <a:xfrm rot="0">
              <a:off x="2274505" y="3964500"/>
              <a:ext cx="8938075" cy="911225"/>
            </a:xfrm>
            <a:prstGeom prst="rect">
              <a:avLst/>
            </a:prstGeom>
          </p:spPr>
          <p:txBody>
            <a:bodyPr anchor="t" rtlCol="false" tIns="0" lIns="0" bIns="0" rIns="0">
              <a:spAutoFit/>
            </a:bodyPr>
            <a:lstStyle/>
            <a:p>
              <a:pPr algn="ctr" marL="0" indent="0" lvl="0">
                <a:lnSpc>
                  <a:spcPts val="2565"/>
                </a:lnSpc>
                <a:spcBef>
                  <a:spcPct val="0"/>
                </a:spcBef>
              </a:pPr>
              <a:r>
                <a:rPr lang="en-US" sz="2700">
                  <a:solidFill>
                    <a:srgbClr val="000000"/>
                  </a:solidFill>
                  <a:latin typeface="DM Sans"/>
                  <a:ea typeface="DM Sans"/>
                  <a:cs typeface="DM Sans"/>
                  <a:sym typeface="DM Sans"/>
                </a:rPr>
                <a:t>How clients and server interact to train the global model.</a:t>
              </a:r>
            </a:p>
          </p:txBody>
        </p:sp>
        <p:sp>
          <p:nvSpPr>
            <p:cNvPr name="TextBox 7" id="7"/>
            <p:cNvSpPr txBox="true"/>
            <p:nvPr/>
          </p:nvSpPr>
          <p:spPr>
            <a:xfrm rot="0">
              <a:off x="0" y="285750"/>
              <a:ext cx="13487085" cy="3244849"/>
            </a:xfrm>
            <a:prstGeom prst="rect">
              <a:avLst/>
            </a:prstGeom>
          </p:spPr>
          <p:txBody>
            <a:bodyPr anchor="t" rtlCol="false" tIns="0" lIns="0" bIns="0" rIns="0">
              <a:spAutoFit/>
            </a:bodyPr>
            <a:lstStyle/>
            <a:p>
              <a:pPr algn="ctr" marL="0" indent="0" lvl="0">
                <a:lnSpc>
                  <a:spcPts val="8999"/>
                </a:lnSpc>
                <a:spcBef>
                  <a:spcPct val="0"/>
                </a:spcBef>
              </a:pPr>
              <a:r>
                <a:rPr lang="en-US" b="true" sz="9999">
                  <a:solidFill>
                    <a:srgbClr val="000000"/>
                  </a:solidFill>
                  <a:latin typeface="DM Sans Bold"/>
                  <a:ea typeface="DM Sans Bold"/>
                  <a:cs typeface="DM Sans Bold"/>
                  <a:sym typeface="DM Sans Bold"/>
                </a:rPr>
                <a:t>System Architecture</a:t>
              </a:r>
            </a:p>
          </p:txBody>
        </p:sp>
      </p:grpSp>
      <p:sp>
        <p:nvSpPr>
          <p:cNvPr name="Freeform 8" id="8"/>
          <p:cNvSpPr/>
          <p:nvPr/>
        </p:nvSpPr>
        <p:spPr>
          <a:xfrm flipH="true" flipV="false" rot="0">
            <a:off x="2062673" y="1295377"/>
            <a:ext cx="3548623" cy="7777804"/>
          </a:xfrm>
          <a:custGeom>
            <a:avLst/>
            <a:gdLst/>
            <a:ahLst/>
            <a:cxnLst/>
            <a:rect r="r" b="b" t="t" l="l"/>
            <a:pathLst>
              <a:path h="7777804" w="3548623">
                <a:moveTo>
                  <a:pt x="3548623" y="0"/>
                </a:moveTo>
                <a:lnTo>
                  <a:pt x="0" y="0"/>
                </a:lnTo>
                <a:lnTo>
                  <a:pt x="0" y="7777804"/>
                </a:lnTo>
                <a:lnTo>
                  <a:pt x="3548623" y="7777804"/>
                </a:lnTo>
                <a:lnTo>
                  <a:pt x="3548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2550"/>
            <a:ext cx="18335625" cy="10452100"/>
            <a:chOff x="0" y="0"/>
            <a:chExt cx="6202421" cy="3535649"/>
          </a:xfrm>
        </p:grpSpPr>
        <p:sp>
          <p:nvSpPr>
            <p:cNvPr name="Freeform 3" id="3"/>
            <p:cNvSpPr/>
            <p:nvPr/>
          </p:nvSpPr>
          <p:spPr>
            <a:xfrm flipH="false" flipV="false" rot="0">
              <a:off x="0" y="0"/>
              <a:ext cx="6202421" cy="3535649"/>
            </a:xfrm>
            <a:custGeom>
              <a:avLst/>
              <a:gdLst/>
              <a:ahLst/>
              <a:cxnLst/>
              <a:rect r="r" b="b" t="t" l="l"/>
              <a:pathLst>
                <a:path h="3535649" w="6202421">
                  <a:moveTo>
                    <a:pt x="0" y="0"/>
                  </a:moveTo>
                  <a:lnTo>
                    <a:pt x="6202421" y="0"/>
                  </a:lnTo>
                  <a:lnTo>
                    <a:pt x="6202421" y="3535649"/>
                  </a:lnTo>
                  <a:lnTo>
                    <a:pt x="0" y="3535649"/>
                  </a:lnTo>
                  <a:close/>
                </a:path>
              </a:pathLst>
            </a:custGeom>
            <a:solidFill>
              <a:srgbClr val="FFFFFF"/>
            </a:solidFill>
          </p:spPr>
        </p:sp>
      </p:grpSp>
      <p:sp>
        <p:nvSpPr>
          <p:cNvPr name="Freeform 4" id="4"/>
          <p:cNvSpPr/>
          <p:nvPr/>
        </p:nvSpPr>
        <p:spPr>
          <a:xfrm flipH="false" flipV="false" rot="0">
            <a:off x="3519051" y="394043"/>
            <a:ext cx="11106676" cy="9498913"/>
          </a:xfrm>
          <a:custGeom>
            <a:avLst/>
            <a:gdLst/>
            <a:ahLst/>
            <a:cxnLst/>
            <a:rect r="r" b="b" t="t" l="l"/>
            <a:pathLst>
              <a:path h="9498913" w="11106676">
                <a:moveTo>
                  <a:pt x="0" y="0"/>
                </a:moveTo>
                <a:lnTo>
                  <a:pt x="11106676" y="0"/>
                </a:lnTo>
                <a:lnTo>
                  <a:pt x="11106676" y="9498914"/>
                </a:lnTo>
                <a:lnTo>
                  <a:pt x="0" y="9498914"/>
                </a:lnTo>
                <a:lnTo>
                  <a:pt x="0" y="0"/>
                </a:lnTo>
                <a:close/>
              </a:path>
            </a:pathLst>
          </a:custGeom>
          <a:blipFill>
            <a:blip r:embed="rId2"/>
            <a:stretch>
              <a:fillRect l="-38538" t="-7877" r="-37460" b="-7877"/>
            </a:stretch>
          </a:blipFill>
        </p:spPr>
      </p:sp>
      <p:sp>
        <p:nvSpPr>
          <p:cNvPr name="AutoShape 5" id="5"/>
          <p:cNvSpPr/>
          <p:nvPr/>
        </p:nvSpPr>
        <p:spPr>
          <a:xfrm flipH="true">
            <a:off x="12085284" y="1346847"/>
            <a:ext cx="4198202" cy="0"/>
          </a:xfrm>
          <a:prstGeom prst="line">
            <a:avLst/>
          </a:prstGeom>
          <a:ln cap="flat" w="38100">
            <a:solidFill>
              <a:srgbClr val="1986CF"/>
            </a:solidFill>
            <a:prstDash val="sysDash"/>
            <a:headEnd type="oval" len="lg" w="lg"/>
            <a:tailEnd type="arrow" len="sm" w="med"/>
          </a:ln>
        </p:spPr>
      </p:sp>
      <p:grpSp>
        <p:nvGrpSpPr>
          <p:cNvPr name="Group 6" id="6"/>
          <p:cNvGrpSpPr/>
          <p:nvPr/>
        </p:nvGrpSpPr>
        <p:grpSpPr>
          <a:xfrm rot="0">
            <a:off x="728425" y="585046"/>
            <a:ext cx="2566946" cy="1091245"/>
            <a:chOff x="0" y="0"/>
            <a:chExt cx="3422595" cy="1454993"/>
          </a:xfrm>
        </p:grpSpPr>
        <p:grpSp>
          <p:nvGrpSpPr>
            <p:cNvPr name="Group 7" id="7"/>
            <p:cNvGrpSpPr/>
            <p:nvPr/>
          </p:nvGrpSpPr>
          <p:grpSpPr>
            <a:xfrm rot="0">
              <a:off x="0" y="0"/>
              <a:ext cx="3422595" cy="1454993"/>
              <a:chOff x="0" y="0"/>
              <a:chExt cx="676068" cy="287406"/>
            </a:xfrm>
          </p:grpSpPr>
          <p:sp>
            <p:nvSpPr>
              <p:cNvPr name="Freeform 8" id="8"/>
              <p:cNvSpPr/>
              <p:nvPr/>
            </p:nvSpPr>
            <p:spPr>
              <a:xfrm flipH="false" flipV="false" rot="0">
                <a:off x="0" y="0"/>
                <a:ext cx="676068" cy="287406"/>
              </a:xfrm>
              <a:custGeom>
                <a:avLst/>
                <a:gdLst/>
                <a:ahLst/>
                <a:cxnLst/>
                <a:rect r="r" b="b" t="t" l="l"/>
                <a:pathLst>
                  <a:path h="287406" w="676068">
                    <a:moveTo>
                      <a:pt x="45240" y="0"/>
                    </a:moveTo>
                    <a:lnTo>
                      <a:pt x="630828" y="0"/>
                    </a:lnTo>
                    <a:cubicBezTo>
                      <a:pt x="655814" y="0"/>
                      <a:pt x="676068" y="20255"/>
                      <a:pt x="676068" y="45240"/>
                    </a:cubicBezTo>
                    <a:lnTo>
                      <a:pt x="676068" y="242166"/>
                    </a:lnTo>
                    <a:cubicBezTo>
                      <a:pt x="676068" y="267151"/>
                      <a:pt x="655814" y="287406"/>
                      <a:pt x="630828" y="287406"/>
                    </a:cubicBezTo>
                    <a:lnTo>
                      <a:pt x="45240" y="287406"/>
                    </a:lnTo>
                    <a:cubicBezTo>
                      <a:pt x="20255" y="287406"/>
                      <a:pt x="0" y="267151"/>
                      <a:pt x="0" y="242166"/>
                    </a:cubicBezTo>
                    <a:lnTo>
                      <a:pt x="0" y="45240"/>
                    </a:lnTo>
                    <a:cubicBezTo>
                      <a:pt x="0" y="20255"/>
                      <a:pt x="20255" y="0"/>
                      <a:pt x="45240" y="0"/>
                    </a:cubicBezTo>
                    <a:close/>
                  </a:path>
                </a:pathLst>
              </a:custGeom>
              <a:solidFill>
                <a:srgbClr val="D4EDF4"/>
              </a:solidFill>
            </p:spPr>
          </p:sp>
          <p:sp>
            <p:nvSpPr>
              <p:cNvPr name="TextBox 9" id="9"/>
              <p:cNvSpPr txBox="true"/>
              <p:nvPr/>
            </p:nvSpPr>
            <p:spPr>
              <a:xfrm>
                <a:off x="0" y="0"/>
                <a:ext cx="676068" cy="287406"/>
              </a:xfrm>
              <a:prstGeom prst="rect">
                <a:avLst/>
              </a:prstGeom>
            </p:spPr>
            <p:txBody>
              <a:bodyPr anchor="ctr" rtlCol="false" tIns="50800" lIns="50800" bIns="50800" rIns="50800"/>
              <a:lstStyle/>
              <a:p>
                <a:pPr algn="ctr">
                  <a:lnSpc>
                    <a:spcPts val="1871"/>
                  </a:lnSpc>
                </a:pPr>
              </a:p>
            </p:txBody>
          </p:sp>
        </p:grpSp>
        <p:sp>
          <p:nvSpPr>
            <p:cNvPr name="TextBox 10" id="10"/>
            <p:cNvSpPr txBox="true"/>
            <p:nvPr/>
          </p:nvSpPr>
          <p:spPr>
            <a:xfrm rot="0">
              <a:off x="166553" y="324069"/>
              <a:ext cx="3062303" cy="797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Send updated model to clients</a:t>
              </a:r>
            </a:p>
          </p:txBody>
        </p:sp>
      </p:grpSp>
      <p:sp>
        <p:nvSpPr>
          <p:cNvPr name="AutoShape 11" id="11"/>
          <p:cNvSpPr/>
          <p:nvPr/>
        </p:nvSpPr>
        <p:spPr>
          <a:xfrm>
            <a:off x="3295372" y="1130669"/>
            <a:ext cx="4025230" cy="216179"/>
          </a:xfrm>
          <a:prstGeom prst="line">
            <a:avLst/>
          </a:prstGeom>
          <a:ln cap="flat" w="38100">
            <a:solidFill>
              <a:srgbClr val="1986CF"/>
            </a:solidFill>
            <a:prstDash val="sysDash"/>
            <a:headEnd type="oval" len="lg" w="lg"/>
            <a:tailEnd type="arrow" len="sm" w="med"/>
          </a:ln>
        </p:spPr>
      </p:sp>
      <p:sp>
        <p:nvSpPr>
          <p:cNvPr name="AutoShape 12" id="12"/>
          <p:cNvSpPr/>
          <p:nvPr/>
        </p:nvSpPr>
        <p:spPr>
          <a:xfrm flipH="true">
            <a:off x="10991715" y="5257200"/>
            <a:ext cx="4005487" cy="1794835"/>
          </a:xfrm>
          <a:prstGeom prst="line">
            <a:avLst/>
          </a:prstGeom>
          <a:ln cap="flat" w="38100">
            <a:solidFill>
              <a:srgbClr val="1986CF"/>
            </a:solidFill>
            <a:prstDash val="sysDash"/>
            <a:headEnd type="oval" len="lg" w="lg"/>
            <a:tailEnd type="arrow" len="sm" w="med"/>
          </a:ln>
        </p:spPr>
      </p:sp>
      <p:sp>
        <p:nvSpPr>
          <p:cNvPr name="AutoShape 13" id="13"/>
          <p:cNvSpPr/>
          <p:nvPr/>
        </p:nvSpPr>
        <p:spPr>
          <a:xfrm flipH="true" flipV="true">
            <a:off x="10991715" y="5005059"/>
            <a:ext cx="4005487" cy="252141"/>
          </a:xfrm>
          <a:prstGeom prst="line">
            <a:avLst/>
          </a:prstGeom>
          <a:ln cap="flat" w="38100">
            <a:solidFill>
              <a:srgbClr val="1986CF"/>
            </a:solidFill>
            <a:prstDash val="sysDash"/>
            <a:headEnd type="oval" len="lg" w="lg"/>
            <a:tailEnd type="arrow" len="sm" w="med"/>
          </a:ln>
        </p:spPr>
      </p:sp>
      <p:sp>
        <p:nvSpPr>
          <p:cNvPr name="AutoShape 14" id="14"/>
          <p:cNvSpPr/>
          <p:nvPr/>
        </p:nvSpPr>
        <p:spPr>
          <a:xfrm flipH="true" flipV="true">
            <a:off x="10991715" y="2989799"/>
            <a:ext cx="4005487" cy="2267401"/>
          </a:xfrm>
          <a:prstGeom prst="line">
            <a:avLst/>
          </a:prstGeom>
          <a:ln cap="flat" w="38100">
            <a:solidFill>
              <a:srgbClr val="1986CF"/>
            </a:solidFill>
            <a:prstDash val="sysDash"/>
            <a:headEnd type="oval" len="lg" w="lg"/>
            <a:tailEnd type="arrow" len="sm" w="med"/>
          </a:ln>
        </p:spPr>
      </p:sp>
      <p:grpSp>
        <p:nvGrpSpPr>
          <p:cNvPr name="Group 15" id="15"/>
          <p:cNvGrpSpPr/>
          <p:nvPr/>
        </p:nvGrpSpPr>
        <p:grpSpPr>
          <a:xfrm rot="0">
            <a:off x="14997202" y="1346847"/>
            <a:ext cx="2572568" cy="2354519"/>
            <a:chOff x="0" y="0"/>
            <a:chExt cx="677549" cy="620120"/>
          </a:xfrm>
        </p:grpSpPr>
        <p:sp>
          <p:nvSpPr>
            <p:cNvPr name="Freeform 16" id="16"/>
            <p:cNvSpPr/>
            <p:nvPr/>
          </p:nvSpPr>
          <p:spPr>
            <a:xfrm flipH="false" flipV="false" rot="0">
              <a:off x="0" y="0"/>
              <a:ext cx="677549" cy="620120"/>
            </a:xfrm>
            <a:custGeom>
              <a:avLst/>
              <a:gdLst/>
              <a:ahLst/>
              <a:cxnLst/>
              <a:rect r="r" b="b" t="t" l="l"/>
              <a:pathLst>
                <a:path h="620120" w="677549">
                  <a:moveTo>
                    <a:pt x="45141" y="0"/>
                  </a:moveTo>
                  <a:lnTo>
                    <a:pt x="632407" y="0"/>
                  </a:lnTo>
                  <a:cubicBezTo>
                    <a:pt x="657338" y="0"/>
                    <a:pt x="677549" y="20210"/>
                    <a:pt x="677549" y="45141"/>
                  </a:cubicBezTo>
                  <a:lnTo>
                    <a:pt x="677549" y="574979"/>
                  </a:lnTo>
                  <a:cubicBezTo>
                    <a:pt x="677549" y="586951"/>
                    <a:pt x="672793" y="598433"/>
                    <a:pt x="664327" y="606899"/>
                  </a:cubicBezTo>
                  <a:cubicBezTo>
                    <a:pt x="655861" y="615364"/>
                    <a:pt x="644380" y="620120"/>
                    <a:pt x="632407" y="620120"/>
                  </a:cubicBezTo>
                  <a:lnTo>
                    <a:pt x="45141" y="620120"/>
                  </a:lnTo>
                  <a:cubicBezTo>
                    <a:pt x="33169" y="620120"/>
                    <a:pt x="21687" y="615364"/>
                    <a:pt x="13222" y="606899"/>
                  </a:cubicBezTo>
                  <a:cubicBezTo>
                    <a:pt x="4756" y="598433"/>
                    <a:pt x="0" y="586951"/>
                    <a:pt x="0" y="574979"/>
                  </a:cubicBezTo>
                  <a:lnTo>
                    <a:pt x="0" y="45141"/>
                  </a:lnTo>
                  <a:cubicBezTo>
                    <a:pt x="0" y="33169"/>
                    <a:pt x="4756" y="21687"/>
                    <a:pt x="13222" y="13222"/>
                  </a:cubicBezTo>
                  <a:cubicBezTo>
                    <a:pt x="21687" y="4756"/>
                    <a:pt x="33169" y="0"/>
                    <a:pt x="45141" y="0"/>
                  </a:cubicBezTo>
                  <a:close/>
                </a:path>
              </a:pathLst>
            </a:custGeom>
            <a:solidFill>
              <a:srgbClr val="D4EDF4"/>
            </a:solidFill>
          </p:spPr>
        </p:sp>
        <p:sp>
          <p:nvSpPr>
            <p:cNvPr name="TextBox 17" id="17"/>
            <p:cNvSpPr txBox="true"/>
            <p:nvPr/>
          </p:nvSpPr>
          <p:spPr>
            <a:xfrm>
              <a:off x="0" y="0"/>
              <a:ext cx="677549" cy="620120"/>
            </a:xfrm>
            <a:prstGeom prst="rect">
              <a:avLst/>
            </a:prstGeom>
          </p:spPr>
          <p:txBody>
            <a:bodyPr anchor="ctr" rtlCol="false" tIns="50800" lIns="50800" bIns="50800" rIns="50800"/>
            <a:lstStyle/>
            <a:p>
              <a:pPr algn="ctr">
                <a:lnSpc>
                  <a:spcPts val="1871"/>
                </a:lnSpc>
              </a:pPr>
            </a:p>
          </p:txBody>
        </p:sp>
      </p:grpSp>
      <p:sp>
        <p:nvSpPr>
          <p:cNvPr name="TextBox 18" id="18"/>
          <p:cNvSpPr txBox="true"/>
          <p:nvPr/>
        </p:nvSpPr>
        <p:spPr>
          <a:xfrm rot="0">
            <a:off x="15117941" y="1485288"/>
            <a:ext cx="2296727" cy="2074545"/>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Communication between clients and server is completely encrypted using SSL/TLS certificates</a:t>
            </a:r>
          </a:p>
        </p:txBody>
      </p:sp>
      <p:sp>
        <p:nvSpPr>
          <p:cNvPr name="AutoShape 19" id="19"/>
          <p:cNvSpPr/>
          <p:nvPr/>
        </p:nvSpPr>
        <p:spPr>
          <a:xfrm>
            <a:off x="3215956" y="8727389"/>
            <a:ext cx="905625" cy="397069"/>
          </a:xfrm>
          <a:prstGeom prst="line">
            <a:avLst/>
          </a:prstGeom>
          <a:ln cap="flat" w="38100">
            <a:solidFill>
              <a:srgbClr val="1986CF"/>
            </a:solidFill>
            <a:prstDash val="sysDash"/>
            <a:headEnd type="oval" len="lg" w="lg"/>
            <a:tailEnd type="arrow" len="sm" w="med"/>
          </a:ln>
        </p:spPr>
      </p:sp>
      <p:grpSp>
        <p:nvGrpSpPr>
          <p:cNvPr name="Group 20" id="20"/>
          <p:cNvGrpSpPr/>
          <p:nvPr/>
        </p:nvGrpSpPr>
        <p:grpSpPr>
          <a:xfrm rot="0">
            <a:off x="718230" y="7731833"/>
            <a:ext cx="2566946" cy="1852670"/>
            <a:chOff x="0" y="0"/>
            <a:chExt cx="3422595" cy="2470227"/>
          </a:xfrm>
        </p:grpSpPr>
        <p:grpSp>
          <p:nvGrpSpPr>
            <p:cNvPr name="Group 21" id="21"/>
            <p:cNvGrpSpPr/>
            <p:nvPr/>
          </p:nvGrpSpPr>
          <p:grpSpPr>
            <a:xfrm rot="0">
              <a:off x="0" y="0"/>
              <a:ext cx="3422595" cy="2470227"/>
              <a:chOff x="0" y="0"/>
              <a:chExt cx="676068" cy="487946"/>
            </a:xfrm>
          </p:grpSpPr>
          <p:sp>
            <p:nvSpPr>
              <p:cNvPr name="Freeform 22" id="22"/>
              <p:cNvSpPr/>
              <p:nvPr/>
            </p:nvSpPr>
            <p:spPr>
              <a:xfrm flipH="false" flipV="false" rot="0">
                <a:off x="0" y="0"/>
                <a:ext cx="676068" cy="487946"/>
              </a:xfrm>
              <a:custGeom>
                <a:avLst/>
                <a:gdLst/>
                <a:ahLst/>
                <a:cxnLst/>
                <a:rect r="r" b="b" t="t" l="l"/>
                <a:pathLst>
                  <a:path h="487946" w="676068">
                    <a:moveTo>
                      <a:pt x="45240" y="0"/>
                    </a:moveTo>
                    <a:lnTo>
                      <a:pt x="630828" y="0"/>
                    </a:lnTo>
                    <a:cubicBezTo>
                      <a:pt x="655814" y="0"/>
                      <a:pt x="676068" y="20255"/>
                      <a:pt x="676068" y="45240"/>
                    </a:cubicBezTo>
                    <a:lnTo>
                      <a:pt x="676068" y="442706"/>
                    </a:lnTo>
                    <a:cubicBezTo>
                      <a:pt x="676068" y="467691"/>
                      <a:pt x="655814" y="487946"/>
                      <a:pt x="630828" y="487946"/>
                    </a:cubicBezTo>
                    <a:lnTo>
                      <a:pt x="45240" y="487946"/>
                    </a:lnTo>
                    <a:cubicBezTo>
                      <a:pt x="20255" y="487946"/>
                      <a:pt x="0" y="467691"/>
                      <a:pt x="0" y="442706"/>
                    </a:cubicBezTo>
                    <a:lnTo>
                      <a:pt x="0" y="45240"/>
                    </a:lnTo>
                    <a:cubicBezTo>
                      <a:pt x="0" y="20255"/>
                      <a:pt x="20255" y="0"/>
                      <a:pt x="45240" y="0"/>
                    </a:cubicBezTo>
                    <a:close/>
                  </a:path>
                </a:pathLst>
              </a:custGeom>
              <a:solidFill>
                <a:srgbClr val="D4EDF4"/>
              </a:solidFill>
            </p:spPr>
          </p:sp>
          <p:sp>
            <p:nvSpPr>
              <p:cNvPr name="TextBox 23" id="23"/>
              <p:cNvSpPr txBox="true"/>
              <p:nvPr/>
            </p:nvSpPr>
            <p:spPr>
              <a:xfrm>
                <a:off x="0" y="0"/>
                <a:ext cx="676068" cy="487946"/>
              </a:xfrm>
              <a:prstGeom prst="rect">
                <a:avLst/>
              </a:prstGeom>
            </p:spPr>
            <p:txBody>
              <a:bodyPr anchor="ctr" rtlCol="false" tIns="50800" lIns="50800" bIns="50800" rIns="50800"/>
              <a:lstStyle/>
              <a:p>
                <a:pPr algn="ctr">
                  <a:lnSpc>
                    <a:spcPts val="1871"/>
                  </a:lnSpc>
                </a:pPr>
              </a:p>
            </p:txBody>
          </p:sp>
        </p:grpSp>
        <p:sp>
          <p:nvSpPr>
            <p:cNvPr name="TextBox 24" id="24"/>
            <p:cNvSpPr txBox="true"/>
            <p:nvPr/>
          </p:nvSpPr>
          <p:spPr>
            <a:xfrm rot="0">
              <a:off x="180146" y="245783"/>
              <a:ext cx="3062303" cy="19786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Weights from all the clients are averaged based on the selected strategy</a:t>
              </a:r>
            </a:p>
          </p:txBody>
        </p:sp>
      </p:grpSp>
      <p:grpSp>
        <p:nvGrpSpPr>
          <p:cNvPr name="Group 25" id="25"/>
          <p:cNvGrpSpPr/>
          <p:nvPr/>
        </p:nvGrpSpPr>
        <p:grpSpPr>
          <a:xfrm rot="0">
            <a:off x="14997202" y="4818128"/>
            <a:ext cx="2572568" cy="878144"/>
            <a:chOff x="0" y="0"/>
            <a:chExt cx="3430090" cy="1170858"/>
          </a:xfrm>
        </p:grpSpPr>
        <p:grpSp>
          <p:nvGrpSpPr>
            <p:cNvPr name="Group 26" id="26"/>
            <p:cNvGrpSpPr/>
            <p:nvPr/>
          </p:nvGrpSpPr>
          <p:grpSpPr>
            <a:xfrm rot="0">
              <a:off x="0" y="0"/>
              <a:ext cx="3430090" cy="1170858"/>
              <a:chOff x="0" y="0"/>
              <a:chExt cx="677549" cy="231281"/>
            </a:xfrm>
          </p:grpSpPr>
          <p:sp>
            <p:nvSpPr>
              <p:cNvPr name="Freeform 27" id="27"/>
              <p:cNvSpPr/>
              <p:nvPr/>
            </p:nvSpPr>
            <p:spPr>
              <a:xfrm flipH="false" flipV="false" rot="0">
                <a:off x="0" y="0"/>
                <a:ext cx="677549" cy="231281"/>
              </a:xfrm>
              <a:custGeom>
                <a:avLst/>
                <a:gdLst/>
                <a:ahLst/>
                <a:cxnLst/>
                <a:rect r="r" b="b" t="t" l="l"/>
                <a:pathLst>
                  <a:path h="231281" w="677549">
                    <a:moveTo>
                      <a:pt x="45141" y="0"/>
                    </a:moveTo>
                    <a:lnTo>
                      <a:pt x="632407" y="0"/>
                    </a:lnTo>
                    <a:cubicBezTo>
                      <a:pt x="657338" y="0"/>
                      <a:pt x="677549" y="20210"/>
                      <a:pt x="677549" y="45141"/>
                    </a:cubicBezTo>
                    <a:lnTo>
                      <a:pt x="677549" y="186139"/>
                    </a:lnTo>
                    <a:cubicBezTo>
                      <a:pt x="677549" y="198112"/>
                      <a:pt x="672793" y="209594"/>
                      <a:pt x="664327" y="218059"/>
                    </a:cubicBezTo>
                    <a:cubicBezTo>
                      <a:pt x="655861" y="226525"/>
                      <a:pt x="644380" y="231281"/>
                      <a:pt x="632407" y="231281"/>
                    </a:cubicBezTo>
                    <a:lnTo>
                      <a:pt x="45141" y="231281"/>
                    </a:lnTo>
                    <a:cubicBezTo>
                      <a:pt x="20210" y="231281"/>
                      <a:pt x="0" y="211070"/>
                      <a:pt x="0" y="186139"/>
                    </a:cubicBezTo>
                    <a:lnTo>
                      <a:pt x="0" y="45141"/>
                    </a:lnTo>
                    <a:cubicBezTo>
                      <a:pt x="0" y="33169"/>
                      <a:pt x="4756" y="21687"/>
                      <a:pt x="13222" y="13222"/>
                    </a:cubicBezTo>
                    <a:cubicBezTo>
                      <a:pt x="21687" y="4756"/>
                      <a:pt x="33169" y="0"/>
                      <a:pt x="45141" y="0"/>
                    </a:cubicBezTo>
                    <a:close/>
                  </a:path>
                </a:pathLst>
              </a:custGeom>
              <a:solidFill>
                <a:srgbClr val="D4EDF4"/>
              </a:solidFill>
            </p:spPr>
          </p:sp>
          <p:sp>
            <p:nvSpPr>
              <p:cNvPr name="TextBox 28" id="28"/>
              <p:cNvSpPr txBox="true"/>
              <p:nvPr/>
            </p:nvSpPr>
            <p:spPr>
              <a:xfrm>
                <a:off x="0" y="0"/>
                <a:ext cx="677549" cy="231281"/>
              </a:xfrm>
              <a:prstGeom prst="rect">
                <a:avLst/>
              </a:prstGeom>
            </p:spPr>
            <p:txBody>
              <a:bodyPr anchor="ctr" rtlCol="false" tIns="50800" lIns="50800" bIns="50800" rIns="50800"/>
              <a:lstStyle/>
              <a:p>
                <a:pPr algn="ctr">
                  <a:lnSpc>
                    <a:spcPts val="1871"/>
                  </a:lnSpc>
                </a:pPr>
              </a:p>
            </p:txBody>
          </p:sp>
        </p:grpSp>
        <p:sp>
          <p:nvSpPr>
            <p:cNvPr name="TextBox 29" id="29"/>
            <p:cNvSpPr txBox="true"/>
            <p:nvPr/>
          </p:nvSpPr>
          <p:spPr>
            <a:xfrm rot="0">
              <a:off x="160985" y="184588"/>
              <a:ext cx="3062303" cy="797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Model Training at Client Level</a:t>
              </a:r>
            </a:p>
          </p:txBody>
        </p:sp>
      </p:grpSp>
      <p:grpSp>
        <p:nvGrpSpPr>
          <p:cNvPr name="Group 30" id="30"/>
          <p:cNvGrpSpPr/>
          <p:nvPr/>
        </p:nvGrpSpPr>
        <p:grpSpPr>
          <a:xfrm rot="0">
            <a:off x="773678" y="2911296"/>
            <a:ext cx="2521694" cy="1580140"/>
            <a:chOff x="0" y="0"/>
            <a:chExt cx="3362258" cy="2106853"/>
          </a:xfrm>
        </p:grpSpPr>
        <p:grpSp>
          <p:nvGrpSpPr>
            <p:cNvPr name="Group 31" id="31"/>
            <p:cNvGrpSpPr/>
            <p:nvPr/>
          </p:nvGrpSpPr>
          <p:grpSpPr>
            <a:xfrm rot="0">
              <a:off x="0" y="0"/>
              <a:ext cx="3362258" cy="2106853"/>
              <a:chOff x="0" y="0"/>
              <a:chExt cx="664150" cy="416169"/>
            </a:xfrm>
          </p:grpSpPr>
          <p:sp>
            <p:nvSpPr>
              <p:cNvPr name="Freeform 32" id="32"/>
              <p:cNvSpPr/>
              <p:nvPr/>
            </p:nvSpPr>
            <p:spPr>
              <a:xfrm flipH="false" flipV="false" rot="0">
                <a:off x="0" y="0"/>
                <a:ext cx="664150" cy="416169"/>
              </a:xfrm>
              <a:custGeom>
                <a:avLst/>
                <a:gdLst/>
                <a:ahLst/>
                <a:cxnLst/>
                <a:rect r="r" b="b" t="t" l="l"/>
                <a:pathLst>
                  <a:path h="416169" w="664150">
                    <a:moveTo>
                      <a:pt x="46052" y="0"/>
                    </a:moveTo>
                    <a:lnTo>
                      <a:pt x="618098" y="0"/>
                    </a:lnTo>
                    <a:cubicBezTo>
                      <a:pt x="630312" y="0"/>
                      <a:pt x="642025" y="4852"/>
                      <a:pt x="650661" y="13488"/>
                    </a:cubicBezTo>
                    <a:cubicBezTo>
                      <a:pt x="659298" y="22125"/>
                      <a:pt x="664150" y="33838"/>
                      <a:pt x="664150" y="46052"/>
                    </a:cubicBezTo>
                    <a:lnTo>
                      <a:pt x="664150" y="370117"/>
                    </a:lnTo>
                    <a:cubicBezTo>
                      <a:pt x="664150" y="395550"/>
                      <a:pt x="643532" y="416169"/>
                      <a:pt x="618098" y="416169"/>
                    </a:cubicBezTo>
                    <a:lnTo>
                      <a:pt x="46052" y="416169"/>
                    </a:lnTo>
                    <a:cubicBezTo>
                      <a:pt x="33838" y="416169"/>
                      <a:pt x="22125" y="411317"/>
                      <a:pt x="13488" y="402680"/>
                    </a:cubicBezTo>
                    <a:cubicBezTo>
                      <a:pt x="4852" y="394044"/>
                      <a:pt x="0" y="382330"/>
                      <a:pt x="0" y="370117"/>
                    </a:cubicBezTo>
                    <a:lnTo>
                      <a:pt x="0" y="46052"/>
                    </a:lnTo>
                    <a:cubicBezTo>
                      <a:pt x="0" y="33838"/>
                      <a:pt x="4852" y="22125"/>
                      <a:pt x="13488" y="13488"/>
                    </a:cubicBezTo>
                    <a:cubicBezTo>
                      <a:pt x="22125" y="4852"/>
                      <a:pt x="33838" y="0"/>
                      <a:pt x="46052" y="0"/>
                    </a:cubicBezTo>
                    <a:close/>
                  </a:path>
                </a:pathLst>
              </a:custGeom>
              <a:solidFill>
                <a:srgbClr val="D4EDF4"/>
              </a:solidFill>
            </p:spPr>
          </p:sp>
          <p:sp>
            <p:nvSpPr>
              <p:cNvPr name="TextBox 33" id="33"/>
              <p:cNvSpPr txBox="true"/>
              <p:nvPr/>
            </p:nvSpPr>
            <p:spPr>
              <a:xfrm>
                <a:off x="0" y="0"/>
                <a:ext cx="664150" cy="416169"/>
              </a:xfrm>
              <a:prstGeom prst="rect">
                <a:avLst/>
              </a:prstGeom>
            </p:spPr>
            <p:txBody>
              <a:bodyPr anchor="ctr" rtlCol="false" tIns="50800" lIns="50800" bIns="50800" rIns="50800"/>
              <a:lstStyle/>
              <a:p>
                <a:pPr algn="ctr">
                  <a:lnSpc>
                    <a:spcPts val="1871"/>
                  </a:lnSpc>
                </a:pPr>
              </a:p>
            </p:txBody>
          </p:sp>
        </p:grpSp>
        <p:sp>
          <p:nvSpPr>
            <p:cNvPr name="TextBox 34" id="34"/>
            <p:cNvSpPr txBox="true"/>
            <p:nvPr/>
          </p:nvSpPr>
          <p:spPr>
            <a:xfrm rot="0">
              <a:off x="105224" y="260947"/>
              <a:ext cx="3151809" cy="15849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Manages the global model and aggregates local model updates.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630089" y="3922619"/>
            <a:ext cx="10115314" cy="2523319"/>
            <a:chOff x="0" y="0"/>
            <a:chExt cx="13487085" cy="3364425"/>
          </a:xfrm>
        </p:grpSpPr>
        <p:sp>
          <p:nvSpPr>
            <p:cNvPr name="TextBox 6" id="6"/>
            <p:cNvSpPr txBox="true"/>
            <p:nvPr/>
          </p:nvSpPr>
          <p:spPr>
            <a:xfrm rot="0">
              <a:off x="2274505" y="2453200"/>
              <a:ext cx="8938075" cy="911225"/>
            </a:xfrm>
            <a:prstGeom prst="rect">
              <a:avLst/>
            </a:prstGeom>
          </p:spPr>
          <p:txBody>
            <a:bodyPr anchor="t" rtlCol="false" tIns="0" lIns="0" bIns="0" rIns="0">
              <a:spAutoFit/>
            </a:bodyPr>
            <a:lstStyle/>
            <a:p>
              <a:pPr algn="ctr" marL="0" indent="0" lvl="0">
                <a:lnSpc>
                  <a:spcPts val="2565"/>
                </a:lnSpc>
                <a:spcBef>
                  <a:spcPct val="0"/>
                </a:spcBef>
              </a:pPr>
              <a:r>
                <a:rPr lang="en-US" sz="2700">
                  <a:solidFill>
                    <a:srgbClr val="000000"/>
                  </a:solidFill>
                  <a:latin typeface="DM Sans"/>
                  <a:ea typeface="DM Sans"/>
                  <a:cs typeface="DM Sans"/>
                  <a:sym typeface="DM Sans"/>
                </a:rPr>
                <a:t>Different technologies used for implementation</a:t>
              </a:r>
            </a:p>
          </p:txBody>
        </p:sp>
        <p:sp>
          <p:nvSpPr>
            <p:cNvPr name="TextBox 7" id="7"/>
            <p:cNvSpPr txBox="true"/>
            <p:nvPr/>
          </p:nvSpPr>
          <p:spPr>
            <a:xfrm rot="0">
              <a:off x="0" y="285750"/>
              <a:ext cx="13487085" cy="1733549"/>
            </a:xfrm>
            <a:prstGeom prst="rect">
              <a:avLst/>
            </a:prstGeom>
          </p:spPr>
          <p:txBody>
            <a:bodyPr anchor="t" rtlCol="false" tIns="0" lIns="0" bIns="0" rIns="0">
              <a:spAutoFit/>
            </a:bodyPr>
            <a:lstStyle/>
            <a:p>
              <a:pPr algn="ctr" marL="0" indent="0" lvl="0">
                <a:lnSpc>
                  <a:spcPts val="8999"/>
                </a:lnSpc>
                <a:spcBef>
                  <a:spcPct val="0"/>
                </a:spcBef>
              </a:pPr>
              <a:r>
                <a:rPr lang="en-US" b="true" sz="9999">
                  <a:solidFill>
                    <a:srgbClr val="000000"/>
                  </a:solidFill>
                  <a:latin typeface="DM Sans Bold"/>
                  <a:ea typeface="DM Sans Bold"/>
                  <a:cs typeface="DM Sans Bold"/>
                  <a:sym typeface="DM Sans Bold"/>
                </a:rPr>
                <a:t>Tech Used</a:t>
              </a:r>
            </a:p>
          </p:txBody>
        </p:sp>
      </p:grpSp>
      <p:sp>
        <p:nvSpPr>
          <p:cNvPr name="Freeform 8" id="8"/>
          <p:cNvSpPr/>
          <p:nvPr/>
        </p:nvSpPr>
        <p:spPr>
          <a:xfrm flipH="true" flipV="false" rot="0">
            <a:off x="2062673" y="1295377"/>
            <a:ext cx="3548623" cy="7777804"/>
          </a:xfrm>
          <a:custGeom>
            <a:avLst/>
            <a:gdLst/>
            <a:ahLst/>
            <a:cxnLst/>
            <a:rect r="r" b="b" t="t" l="l"/>
            <a:pathLst>
              <a:path h="7777804" w="3548623">
                <a:moveTo>
                  <a:pt x="3548623" y="0"/>
                </a:moveTo>
                <a:lnTo>
                  <a:pt x="0" y="0"/>
                </a:lnTo>
                <a:lnTo>
                  <a:pt x="0" y="7777804"/>
                </a:lnTo>
                <a:lnTo>
                  <a:pt x="3548623" y="7777804"/>
                </a:lnTo>
                <a:lnTo>
                  <a:pt x="3548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34235" y="-1598926"/>
            <a:ext cx="18314317" cy="17950937"/>
          </a:xfrm>
          <a:custGeom>
            <a:avLst/>
            <a:gdLst/>
            <a:ahLst/>
            <a:cxnLst/>
            <a:rect r="r" b="b" t="t" l="l"/>
            <a:pathLst>
              <a:path h="17950937" w="18314317">
                <a:moveTo>
                  <a:pt x="0" y="0"/>
                </a:moveTo>
                <a:lnTo>
                  <a:pt x="18314316" y="0"/>
                </a:lnTo>
                <a:lnTo>
                  <a:pt x="18314316" y="17950937"/>
                </a:lnTo>
                <a:lnTo>
                  <a:pt x="0" y="17950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20737" y="3224370"/>
            <a:ext cx="7138563" cy="2370010"/>
            <a:chOff x="0" y="0"/>
            <a:chExt cx="9518084" cy="3160014"/>
          </a:xfrm>
        </p:grpSpPr>
        <p:sp>
          <p:nvSpPr>
            <p:cNvPr name="Freeform 4" id="4"/>
            <p:cNvSpPr/>
            <p:nvPr/>
          </p:nvSpPr>
          <p:spPr>
            <a:xfrm flipH="false" flipV="false" rot="0">
              <a:off x="1712370" y="0"/>
              <a:ext cx="2353683" cy="2261382"/>
            </a:xfrm>
            <a:custGeom>
              <a:avLst/>
              <a:gdLst/>
              <a:ahLst/>
              <a:cxnLst/>
              <a:rect r="r" b="b" t="t" l="l"/>
              <a:pathLst>
                <a:path h="2261382" w="2353683">
                  <a:moveTo>
                    <a:pt x="0" y="0"/>
                  </a:moveTo>
                  <a:lnTo>
                    <a:pt x="2353683" y="0"/>
                  </a:lnTo>
                  <a:lnTo>
                    <a:pt x="2353683" y="2261382"/>
                  </a:lnTo>
                  <a:lnTo>
                    <a:pt x="0" y="2261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02</a:t>
              </a:r>
            </a:p>
          </p:txBody>
        </p:sp>
        <p:sp>
          <p:nvSpPr>
            <p:cNvPr name="TextBox 6" id="6"/>
            <p:cNvSpPr txBox="true"/>
            <p:nvPr/>
          </p:nvSpPr>
          <p:spPr>
            <a:xfrm rot="0">
              <a:off x="1435391" y="2428705"/>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Consul</a:t>
              </a:r>
            </a:p>
          </p:txBody>
        </p:sp>
        <p:sp>
          <p:nvSpPr>
            <p:cNvPr name="TextBox 7" id="7"/>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Dynamic disc</a:t>
              </a:r>
              <a:r>
                <a:rPr lang="en-US" sz="2510">
                  <a:solidFill>
                    <a:srgbClr val="000000"/>
                  </a:solidFill>
                  <a:latin typeface="Canva Sans"/>
                  <a:ea typeface="Canva Sans"/>
                  <a:cs typeface="Canva Sans"/>
                  <a:sym typeface="Canva Sans"/>
                </a:rPr>
                <a:t>overy of active clients and services with fault tolerance and automatic registration</a:t>
              </a:r>
            </a:p>
          </p:txBody>
        </p:sp>
      </p:grpSp>
      <p:grpSp>
        <p:nvGrpSpPr>
          <p:cNvPr name="Group 8" id="8"/>
          <p:cNvGrpSpPr/>
          <p:nvPr/>
        </p:nvGrpSpPr>
        <p:grpSpPr>
          <a:xfrm rot="0">
            <a:off x="1028700" y="3224370"/>
            <a:ext cx="7138563" cy="2370010"/>
            <a:chOff x="0" y="0"/>
            <a:chExt cx="9518084" cy="3160014"/>
          </a:xfrm>
        </p:grpSpPr>
        <p:sp>
          <p:nvSpPr>
            <p:cNvPr name="Freeform 9" id="9"/>
            <p:cNvSpPr/>
            <p:nvPr/>
          </p:nvSpPr>
          <p:spPr>
            <a:xfrm flipH="false" flipV="false" rot="0">
              <a:off x="1435391" y="369506"/>
              <a:ext cx="2578882" cy="1503574"/>
            </a:xfrm>
            <a:custGeom>
              <a:avLst/>
              <a:gdLst/>
              <a:ahLst/>
              <a:cxnLst/>
              <a:rect r="r" b="b" t="t" l="l"/>
              <a:pathLst>
                <a:path h="1503574" w="2578882">
                  <a:moveTo>
                    <a:pt x="0" y="0"/>
                  </a:moveTo>
                  <a:lnTo>
                    <a:pt x="2578882" y="0"/>
                  </a:lnTo>
                  <a:lnTo>
                    <a:pt x="2578882" y="1503574"/>
                  </a:lnTo>
                  <a:lnTo>
                    <a:pt x="0" y="1503574"/>
                  </a:lnTo>
                  <a:lnTo>
                    <a:pt x="0" y="0"/>
                  </a:lnTo>
                  <a:close/>
                </a:path>
              </a:pathLst>
            </a:custGeom>
            <a:blipFill>
              <a:blip r:embed="rId6"/>
              <a:stretch>
                <a:fillRect l="0" t="-34004" r="0" b="-37512"/>
              </a:stretch>
            </a:blipFill>
          </p:spPr>
        </p:sp>
        <p:sp>
          <p:nvSpPr>
            <p:cNvPr name="TextBox 10" id="10"/>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01</a:t>
              </a:r>
            </a:p>
          </p:txBody>
        </p:sp>
        <p:sp>
          <p:nvSpPr>
            <p:cNvPr name="TextBox 11" id="11"/>
            <p:cNvSpPr txBox="true"/>
            <p:nvPr/>
          </p:nvSpPr>
          <p:spPr>
            <a:xfrm rot="0">
              <a:off x="1435391" y="2428705"/>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gRPC</a:t>
              </a:r>
            </a:p>
          </p:txBody>
        </p:sp>
        <p:sp>
          <p:nvSpPr>
            <p:cNvPr name="TextBox 12" id="12"/>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Low-latency, scalabl</a:t>
              </a:r>
              <a:r>
                <a:rPr lang="en-US" sz="2510">
                  <a:solidFill>
                    <a:srgbClr val="000000"/>
                  </a:solidFill>
                  <a:latin typeface="Canva Sans"/>
                  <a:ea typeface="Canva Sans"/>
                  <a:cs typeface="Canva Sans"/>
                  <a:sym typeface="Canva Sans"/>
                </a:rPr>
                <a:t>e communication between server and clients using remote procedure calls</a:t>
              </a:r>
            </a:p>
          </p:txBody>
        </p:sp>
      </p:grpSp>
      <p:grpSp>
        <p:nvGrpSpPr>
          <p:cNvPr name="Group 13" id="13"/>
          <p:cNvGrpSpPr/>
          <p:nvPr/>
        </p:nvGrpSpPr>
        <p:grpSpPr>
          <a:xfrm rot="0">
            <a:off x="1028700" y="6798900"/>
            <a:ext cx="7138563" cy="2459400"/>
            <a:chOff x="0" y="0"/>
            <a:chExt cx="9518084" cy="3279199"/>
          </a:xfrm>
        </p:grpSpPr>
        <p:sp>
          <p:nvSpPr>
            <p:cNvPr name="Freeform 14" id="14"/>
            <p:cNvSpPr/>
            <p:nvPr/>
          </p:nvSpPr>
          <p:spPr>
            <a:xfrm flipH="false" flipV="false" rot="0">
              <a:off x="1607818" y="0"/>
              <a:ext cx="2322216" cy="2576466"/>
            </a:xfrm>
            <a:custGeom>
              <a:avLst/>
              <a:gdLst/>
              <a:ahLst/>
              <a:cxnLst/>
              <a:rect r="r" b="b" t="t" l="l"/>
              <a:pathLst>
                <a:path h="2576466" w="2322216">
                  <a:moveTo>
                    <a:pt x="0" y="0"/>
                  </a:moveTo>
                  <a:lnTo>
                    <a:pt x="2322215" y="0"/>
                  </a:lnTo>
                  <a:lnTo>
                    <a:pt x="2322215" y="2576466"/>
                  </a:lnTo>
                  <a:lnTo>
                    <a:pt x="0" y="2576466"/>
                  </a:lnTo>
                  <a:lnTo>
                    <a:pt x="0" y="0"/>
                  </a:lnTo>
                  <a:close/>
                </a:path>
              </a:pathLst>
            </a:custGeom>
            <a:blipFill>
              <a:blip r:embed="rId7"/>
              <a:stretch>
                <a:fillRect l="0" t="-3418" r="-517061" b="-33874"/>
              </a:stretch>
            </a:blipFill>
          </p:spPr>
        </p:sp>
        <p:sp>
          <p:nvSpPr>
            <p:cNvPr name="TextBox 15" id="15"/>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03</a:t>
              </a:r>
            </a:p>
          </p:txBody>
        </p:sp>
        <p:sp>
          <p:nvSpPr>
            <p:cNvPr name="TextBox 16" id="16"/>
            <p:cNvSpPr txBox="true"/>
            <p:nvPr/>
          </p:nvSpPr>
          <p:spPr>
            <a:xfrm rot="0">
              <a:off x="1315105" y="2547891"/>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PyTorch</a:t>
              </a:r>
            </a:p>
          </p:txBody>
        </p:sp>
        <p:sp>
          <p:nvSpPr>
            <p:cNvPr name="TextBox 17" id="17"/>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Flexible d</a:t>
              </a:r>
              <a:r>
                <a:rPr lang="en-US" sz="2510">
                  <a:solidFill>
                    <a:srgbClr val="000000"/>
                  </a:solidFill>
                  <a:latin typeface="Canva Sans"/>
                  <a:ea typeface="Canva Sans"/>
                  <a:cs typeface="Canva Sans"/>
                  <a:sym typeface="Canva Sans"/>
                </a:rPr>
                <a:t>eep learning framework with GPU acceleration and support for model building and training</a:t>
              </a:r>
            </a:p>
          </p:txBody>
        </p:sp>
      </p:grpSp>
      <p:grpSp>
        <p:nvGrpSpPr>
          <p:cNvPr name="Group 18" id="18"/>
          <p:cNvGrpSpPr/>
          <p:nvPr/>
        </p:nvGrpSpPr>
        <p:grpSpPr>
          <a:xfrm rot="0">
            <a:off x="10120737" y="6798900"/>
            <a:ext cx="7138563" cy="2459400"/>
            <a:chOff x="0" y="0"/>
            <a:chExt cx="9518084" cy="3279199"/>
          </a:xfrm>
        </p:grpSpPr>
        <p:sp>
          <p:nvSpPr>
            <p:cNvPr name="TextBox 19" id="19"/>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04</a:t>
              </a:r>
            </a:p>
          </p:txBody>
        </p:sp>
        <p:sp>
          <p:nvSpPr>
            <p:cNvPr name="TextBox 20" id="20"/>
            <p:cNvSpPr txBox="true"/>
            <p:nvPr/>
          </p:nvSpPr>
          <p:spPr>
            <a:xfrm rot="0">
              <a:off x="1464204" y="2547891"/>
              <a:ext cx="2851474"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Open-SSL</a:t>
              </a:r>
            </a:p>
          </p:txBody>
        </p:sp>
        <p:sp>
          <p:nvSpPr>
            <p:cNvPr name="TextBox 21" id="21"/>
            <p:cNvSpPr txBox="true"/>
            <p:nvPr/>
          </p:nvSpPr>
          <p:spPr>
            <a:xfrm rot="0">
              <a:off x="4482732" y="-57150"/>
              <a:ext cx="5035351" cy="23089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Generates s</a:t>
              </a:r>
              <a:r>
                <a:rPr lang="en-US" sz="2510">
                  <a:solidFill>
                    <a:srgbClr val="000000"/>
                  </a:solidFill>
                  <a:latin typeface="Canva Sans"/>
                  <a:ea typeface="Canva Sans"/>
                  <a:cs typeface="Canva Sans"/>
                  <a:sym typeface="Canva Sans"/>
                </a:rPr>
                <a:t>elf-signed certificates and private keys for securing gRPC communication via TLS</a:t>
              </a:r>
            </a:p>
          </p:txBody>
        </p:sp>
        <p:sp>
          <p:nvSpPr>
            <p:cNvPr name="Freeform 22" id="22"/>
            <p:cNvSpPr/>
            <p:nvPr/>
          </p:nvSpPr>
          <p:spPr>
            <a:xfrm flipH="false" flipV="false" rot="0">
              <a:off x="1607818" y="835711"/>
              <a:ext cx="2564247" cy="580351"/>
            </a:xfrm>
            <a:custGeom>
              <a:avLst/>
              <a:gdLst/>
              <a:ahLst/>
              <a:cxnLst/>
              <a:rect r="r" b="b" t="t" l="l"/>
              <a:pathLst>
                <a:path h="580351" w="2564247">
                  <a:moveTo>
                    <a:pt x="0" y="0"/>
                  </a:moveTo>
                  <a:lnTo>
                    <a:pt x="2564247" y="0"/>
                  </a:lnTo>
                  <a:lnTo>
                    <a:pt x="2564247" y="580351"/>
                  </a:lnTo>
                  <a:lnTo>
                    <a:pt x="0" y="580351"/>
                  </a:lnTo>
                  <a:lnTo>
                    <a:pt x="0" y="0"/>
                  </a:lnTo>
                  <a:close/>
                </a:path>
              </a:pathLst>
            </a:custGeom>
            <a:blipFill>
              <a:blip r:embed="rId8"/>
              <a:stretch>
                <a:fillRect l="0" t="0" r="0" b="0"/>
              </a:stretch>
            </a:blipFill>
          </p:spPr>
        </p:sp>
      </p:grpSp>
      <p:sp>
        <p:nvSpPr>
          <p:cNvPr name="TextBox 23" id="23"/>
          <p:cNvSpPr txBox="true"/>
          <p:nvPr/>
        </p:nvSpPr>
        <p:spPr>
          <a:xfrm rot="0">
            <a:off x="1028700" y="1114425"/>
            <a:ext cx="16230600" cy="1130935"/>
          </a:xfrm>
          <a:prstGeom prst="rect">
            <a:avLst/>
          </a:prstGeom>
        </p:spPr>
        <p:txBody>
          <a:bodyPr anchor="t" rtlCol="false" tIns="0" lIns="0" bIns="0" rIns="0">
            <a:spAutoFit/>
          </a:bodyPr>
          <a:lstStyle/>
          <a:p>
            <a:pPr algn="l" marL="0" indent="0" lvl="0">
              <a:lnSpc>
                <a:spcPts val="8720"/>
              </a:lnSpc>
            </a:pPr>
            <a:r>
              <a:rPr lang="en-US" b="true" sz="8000">
                <a:solidFill>
                  <a:srgbClr val="000000"/>
                </a:solidFill>
                <a:latin typeface="Open Sans Bold"/>
                <a:ea typeface="Open Sans Bold"/>
                <a:cs typeface="Open Sans Bold"/>
                <a:sym typeface="Open Sans Bold"/>
              </a:rPr>
              <a:t>Frameworks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34235" y="-1598926"/>
            <a:ext cx="18314317" cy="17950937"/>
          </a:xfrm>
          <a:custGeom>
            <a:avLst/>
            <a:gdLst/>
            <a:ahLst/>
            <a:cxnLst/>
            <a:rect r="r" b="b" t="t" l="l"/>
            <a:pathLst>
              <a:path h="17950937" w="18314317">
                <a:moveTo>
                  <a:pt x="0" y="0"/>
                </a:moveTo>
                <a:lnTo>
                  <a:pt x="18314316" y="0"/>
                </a:lnTo>
                <a:lnTo>
                  <a:pt x="18314316" y="17950937"/>
                </a:lnTo>
                <a:lnTo>
                  <a:pt x="0" y="17950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91481" y="2709622"/>
            <a:ext cx="13995472" cy="1543050"/>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FashionMNISTCNN</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CNN</a:t>
            </a:r>
            <a:r>
              <a:rPr lang="en-US" sz="2999">
                <a:solidFill>
                  <a:srgbClr val="2A2E30"/>
                </a:solidFill>
                <a:latin typeface="Canva Sans"/>
                <a:ea typeface="Canva Sans"/>
                <a:cs typeface="Canva Sans"/>
                <a:sym typeface="Canva Sans"/>
              </a:rPr>
              <a:t> with Conv + Pool + FC layers</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Trained on 28x28 grayscale images (fashion categories)</a:t>
            </a:r>
          </a:p>
        </p:txBody>
      </p:sp>
      <p:sp>
        <p:nvSpPr>
          <p:cNvPr name="Freeform 4" id="4"/>
          <p:cNvSpPr/>
          <p:nvPr/>
        </p:nvSpPr>
        <p:spPr>
          <a:xfrm flipH="false" flipV="false" rot="0">
            <a:off x="13722732" y="2573349"/>
            <a:ext cx="2928441" cy="1863221"/>
          </a:xfrm>
          <a:custGeom>
            <a:avLst/>
            <a:gdLst/>
            <a:ahLst/>
            <a:cxnLst/>
            <a:rect r="r" b="b" t="t" l="l"/>
            <a:pathLst>
              <a:path h="1863221" w="2928441">
                <a:moveTo>
                  <a:pt x="0" y="0"/>
                </a:moveTo>
                <a:lnTo>
                  <a:pt x="2928441" y="0"/>
                </a:lnTo>
                <a:lnTo>
                  <a:pt x="2928441" y="1863221"/>
                </a:lnTo>
                <a:lnTo>
                  <a:pt x="0" y="1863221"/>
                </a:lnTo>
                <a:lnTo>
                  <a:pt x="0" y="0"/>
                </a:lnTo>
                <a:close/>
              </a:path>
            </a:pathLst>
          </a:custGeom>
          <a:blipFill>
            <a:blip r:embed="rId4"/>
            <a:stretch>
              <a:fillRect l="0" t="0" r="0" b="0"/>
            </a:stretch>
          </a:blipFill>
        </p:spPr>
      </p:sp>
      <p:sp>
        <p:nvSpPr>
          <p:cNvPr name="TextBox 5" id="5"/>
          <p:cNvSpPr txBox="true"/>
          <p:nvPr/>
        </p:nvSpPr>
        <p:spPr>
          <a:xfrm rot="0">
            <a:off x="1028700" y="1114425"/>
            <a:ext cx="16230600" cy="1130935"/>
          </a:xfrm>
          <a:prstGeom prst="rect">
            <a:avLst/>
          </a:prstGeom>
        </p:spPr>
        <p:txBody>
          <a:bodyPr anchor="t" rtlCol="false" tIns="0" lIns="0" bIns="0" rIns="0">
            <a:spAutoFit/>
          </a:bodyPr>
          <a:lstStyle/>
          <a:p>
            <a:pPr algn="l" marL="0" indent="0" lvl="0">
              <a:lnSpc>
                <a:spcPts val="8720"/>
              </a:lnSpc>
            </a:pPr>
            <a:r>
              <a:rPr lang="en-US" b="true" sz="8000">
                <a:solidFill>
                  <a:srgbClr val="000000"/>
                </a:solidFill>
                <a:latin typeface="Open Sans Bold"/>
                <a:ea typeface="Open Sans Bold"/>
                <a:cs typeface="Open Sans Bold"/>
                <a:sym typeface="Open Sans Bold"/>
              </a:rPr>
              <a:t>Datasets and Models</a:t>
            </a:r>
          </a:p>
        </p:txBody>
      </p:sp>
      <p:sp>
        <p:nvSpPr>
          <p:cNvPr name="Freeform 6" id="6"/>
          <p:cNvSpPr/>
          <p:nvPr/>
        </p:nvSpPr>
        <p:spPr>
          <a:xfrm flipH="false" flipV="false" rot="0">
            <a:off x="13722732" y="5041657"/>
            <a:ext cx="2928441" cy="1863221"/>
          </a:xfrm>
          <a:custGeom>
            <a:avLst/>
            <a:gdLst/>
            <a:ahLst/>
            <a:cxnLst/>
            <a:rect r="r" b="b" t="t" l="l"/>
            <a:pathLst>
              <a:path h="1863221" w="2928441">
                <a:moveTo>
                  <a:pt x="0" y="0"/>
                </a:moveTo>
                <a:lnTo>
                  <a:pt x="2928441" y="0"/>
                </a:lnTo>
                <a:lnTo>
                  <a:pt x="2928441" y="1863221"/>
                </a:lnTo>
                <a:lnTo>
                  <a:pt x="0" y="1863221"/>
                </a:lnTo>
                <a:lnTo>
                  <a:pt x="0" y="0"/>
                </a:lnTo>
                <a:close/>
              </a:path>
            </a:pathLst>
          </a:custGeom>
          <a:blipFill>
            <a:blip r:embed="rId5"/>
            <a:stretch>
              <a:fillRect l="0" t="0" r="0" b="0"/>
            </a:stretch>
          </a:blipFill>
        </p:spPr>
      </p:sp>
      <p:sp>
        <p:nvSpPr>
          <p:cNvPr name="TextBox 7" id="7"/>
          <p:cNvSpPr txBox="true"/>
          <p:nvPr/>
        </p:nvSpPr>
        <p:spPr>
          <a:xfrm rot="0">
            <a:off x="1191481" y="4915992"/>
            <a:ext cx="13995472" cy="20669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MNISTMLP</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Benchmark dataset for handwritten digit classification</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Consisting of 28x28 grayscale images</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MLP</a:t>
            </a:r>
            <a:r>
              <a:rPr lang="en-US" sz="2999">
                <a:solidFill>
                  <a:srgbClr val="2A2E30"/>
                </a:solidFill>
                <a:latin typeface="Canva Sans"/>
                <a:ea typeface="Canva Sans"/>
                <a:cs typeface="Canva Sans"/>
                <a:sym typeface="Canva Sans"/>
              </a:rPr>
              <a:t> with 3 FC layers</a:t>
            </a:r>
          </a:p>
        </p:txBody>
      </p:sp>
      <p:sp>
        <p:nvSpPr>
          <p:cNvPr name="Freeform 8" id="8"/>
          <p:cNvSpPr/>
          <p:nvPr/>
        </p:nvSpPr>
        <p:spPr>
          <a:xfrm flipH="false" flipV="false" rot="0">
            <a:off x="13722732" y="7514478"/>
            <a:ext cx="2928441" cy="1863221"/>
          </a:xfrm>
          <a:custGeom>
            <a:avLst/>
            <a:gdLst/>
            <a:ahLst/>
            <a:cxnLst/>
            <a:rect r="r" b="b" t="t" l="l"/>
            <a:pathLst>
              <a:path h="1863221" w="2928441">
                <a:moveTo>
                  <a:pt x="0" y="0"/>
                </a:moveTo>
                <a:lnTo>
                  <a:pt x="2928441" y="0"/>
                </a:lnTo>
                <a:lnTo>
                  <a:pt x="2928441" y="1863220"/>
                </a:lnTo>
                <a:lnTo>
                  <a:pt x="0" y="1863220"/>
                </a:lnTo>
                <a:lnTo>
                  <a:pt x="0" y="0"/>
                </a:lnTo>
                <a:close/>
              </a:path>
            </a:pathLst>
          </a:custGeom>
          <a:blipFill>
            <a:blip r:embed="rId6"/>
            <a:stretch>
              <a:fillRect l="0" t="0" r="0" b="0"/>
            </a:stretch>
          </a:blipFill>
        </p:spPr>
      </p:sp>
      <p:sp>
        <p:nvSpPr>
          <p:cNvPr name="TextBox 9" id="9"/>
          <p:cNvSpPr txBox="true"/>
          <p:nvPr/>
        </p:nvSpPr>
        <p:spPr>
          <a:xfrm rot="0">
            <a:off x="1191481" y="7649667"/>
            <a:ext cx="13995472" cy="1543050"/>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DiabetesMLP</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Tabular data with 16 features</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MLP</a:t>
            </a:r>
            <a:r>
              <a:rPr lang="en-US" sz="2999">
                <a:solidFill>
                  <a:srgbClr val="2A2E30"/>
                </a:solidFill>
                <a:latin typeface="Canva Sans"/>
                <a:ea typeface="Canva Sans"/>
                <a:cs typeface="Canva Sans"/>
                <a:sym typeface="Canva Sans"/>
              </a:rPr>
              <a:t> with 3 FC layers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526743" y="5749205"/>
            <a:ext cx="11276719" cy="3642445"/>
            <a:chOff x="0" y="0"/>
            <a:chExt cx="15035626" cy="4856593"/>
          </a:xfrm>
        </p:grpSpPr>
        <p:sp>
          <p:nvSpPr>
            <p:cNvPr name="TextBox 6" id="6"/>
            <p:cNvSpPr txBox="true"/>
            <p:nvPr/>
          </p:nvSpPr>
          <p:spPr>
            <a:xfrm rot="0">
              <a:off x="1199300" y="4502052"/>
              <a:ext cx="12637027"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50356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FedSGD: Baseline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DAGkm4tpNRM</dc:identifier>
  <dcterms:modified xsi:type="dcterms:W3CDTF">2011-08-01T06:04:30Z</dcterms:modified>
  <cp:revision>1</cp:revision>
  <dc:title>DistLearn PPT</dc:title>
</cp:coreProperties>
</file>